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0" r:id="rId2"/>
    <p:sldMasterId id="2147483664" r:id="rId3"/>
  </p:sldMasterIdLst>
  <p:notesMasterIdLst>
    <p:notesMasterId r:id="rId36"/>
  </p:notesMasterIdLst>
  <p:sldIdLst>
    <p:sldId id="264" r:id="rId4"/>
    <p:sldId id="265" r:id="rId5"/>
    <p:sldId id="266" r:id="rId6"/>
    <p:sldId id="267" r:id="rId7"/>
    <p:sldId id="268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09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orient="horz" pos="826" userDrawn="1">
          <p15:clr>
            <a:srgbClr val="A4A3A4"/>
          </p15:clr>
        </p15:guide>
        <p15:guide id="5" orient="horz" pos="30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100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0"/>
    <p:restoredTop sz="94655"/>
  </p:normalViewPr>
  <p:slideViewPr>
    <p:cSldViewPr snapToGrid="0" snapToObjects="1">
      <p:cViewPr>
        <p:scale>
          <a:sx n="89" d="100"/>
          <a:sy n="89" d="100"/>
        </p:scale>
        <p:origin x="-894" y="-144"/>
      </p:cViewPr>
      <p:guideLst>
        <p:guide orient="horz" pos="509"/>
        <p:guide orient="horz" pos="826"/>
        <p:guide orient="horz" pos="3049"/>
        <p:guide pos="408"/>
        <p:guide pos="53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9A49F21-DB34-44A7-86C4-AE45822B4B65}" type="datetimeFigureOut">
              <a:rPr lang="es-AR" smtClean="0"/>
              <a:t>19/09/2018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E005D7-E01B-461C-B365-056D0E5552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328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MX" smtClean="0">
                <a:cs typeface="Lucida Sans Unicode" pitchFamily="34" charset="0"/>
              </a:rPr>
              <a:t>Buen día para todos. Les doy la bienvenida a la segunda jornada de trabajo que tengo el agrado de compartir con ustedes.</a:t>
            </a:r>
          </a:p>
          <a:p>
            <a:endParaRPr lang="es-MX" smtClean="0">
              <a:cs typeface="Lucida Sans Unicode" pitchFamily="34" charset="0"/>
            </a:endParaRPr>
          </a:p>
          <a:p>
            <a:r>
              <a:rPr lang="es-MX" smtClean="0">
                <a:cs typeface="Lucida Sans Unicode" pitchFamily="34" charset="0"/>
              </a:rPr>
              <a:t>EMPEZAMOS!!!!?????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C4466204-0AC3-4812-A08A-E0942BC2FD6D}" type="slidenum">
              <a:rPr lang="de-DE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03731" y="464599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8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28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_div_diversey_holding_shap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" y="-154865"/>
            <a:ext cx="2509469" cy="17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t="10758" r="1051" b="107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div_div_diversey_holding_shap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" y="-154865"/>
            <a:ext cx="2509469" cy="17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71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4" r="2784"/>
          <a:stretch/>
        </p:blipFill>
        <p:spPr>
          <a:xfrm>
            <a:off x="2017578" y="1"/>
            <a:ext cx="7126422" cy="4399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2135" r="1152" b="2137"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5" name="Picture 4" descr="div_div_diversey_holding_shap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" y="-154865"/>
            <a:ext cx="2509469" cy="17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5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v_div_diversey_holding_shape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" y="-154865"/>
            <a:ext cx="2509469" cy="17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uftaufnahme_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80" y="1218983"/>
            <a:ext cx="4736004" cy="2776782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2497026" y="117206"/>
            <a:ext cx="5429988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A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 - </a:t>
            </a:r>
            <a:r>
              <a:rPr lang="es-AR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Diversey</a:t>
            </a:r>
            <a:r>
              <a:rPr lang="es-A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Suiza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44666" y="1244497"/>
            <a:ext cx="28829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s-AR" dirty="0" smtClean="0">
                <a:cs typeface="Arial" panose="020B0604020202020204" pitchFamily="34" charset="0"/>
              </a:rPr>
              <a:t>Una Compañía moderna desde 1858</a:t>
            </a:r>
            <a:br>
              <a:rPr lang="es-AR" dirty="0" smtClean="0">
                <a:cs typeface="Arial" panose="020B0604020202020204" pitchFamily="34" charset="0"/>
              </a:rPr>
            </a:br>
            <a:r>
              <a:rPr lang="es-AR" dirty="0" smtClean="0">
                <a:cs typeface="Arial" panose="020B0604020202020204" pitchFamily="34" charset="0"/>
              </a:rPr>
              <a:t>ubicada en </a:t>
            </a:r>
            <a:r>
              <a:rPr lang="es-AR" dirty="0" err="1" smtClean="0">
                <a:cs typeface="Arial" panose="020B0604020202020204" pitchFamily="34" charset="0"/>
              </a:rPr>
              <a:t>Münchwilen</a:t>
            </a:r>
            <a:r>
              <a:rPr lang="es-AR" dirty="0" smtClean="0">
                <a:cs typeface="Arial" panose="020B0604020202020204" pitchFamily="34" charset="0"/>
              </a:rPr>
              <a:t>/TG</a:t>
            </a:r>
            <a:endParaRPr lang="es-AR" sz="2400" b="1" dirty="0">
              <a:cs typeface="Arial" panose="020B0604020202020204" pitchFamily="34" charset="0"/>
            </a:endParaRPr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6319403" y="3725835"/>
            <a:ext cx="1908175" cy="1056084"/>
          </a:xfrm>
          <a:custGeom>
            <a:avLst/>
            <a:gdLst>
              <a:gd name="T0" fmla="*/ 2147483647 w 2820"/>
              <a:gd name="T1" fmla="*/ 2147483647 h 1774"/>
              <a:gd name="T2" fmla="*/ 2147483647 w 2820"/>
              <a:gd name="T3" fmla="*/ 2147483647 h 1774"/>
              <a:gd name="T4" fmla="*/ 2147483647 w 2820"/>
              <a:gd name="T5" fmla="*/ 2147483647 h 1774"/>
              <a:gd name="T6" fmla="*/ 2147483647 w 2820"/>
              <a:gd name="T7" fmla="*/ 2147483647 h 1774"/>
              <a:gd name="T8" fmla="*/ 2147483647 w 2820"/>
              <a:gd name="T9" fmla="*/ 2147483647 h 1774"/>
              <a:gd name="T10" fmla="*/ 2147483647 w 2820"/>
              <a:gd name="T11" fmla="*/ 2147483647 h 1774"/>
              <a:gd name="T12" fmla="*/ 2147483647 w 2820"/>
              <a:gd name="T13" fmla="*/ 2147483647 h 1774"/>
              <a:gd name="T14" fmla="*/ 2147483647 w 2820"/>
              <a:gd name="T15" fmla="*/ 2147483647 h 1774"/>
              <a:gd name="T16" fmla="*/ 2147483647 w 2820"/>
              <a:gd name="T17" fmla="*/ 2147483647 h 1774"/>
              <a:gd name="T18" fmla="*/ 2147483647 w 2820"/>
              <a:gd name="T19" fmla="*/ 2147483647 h 1774"/>
              <a:gd name="T20" fmla="*/ 2147483647 w 2820"/>
              <a:gd name="T21" fmla="*/ 2147483647 h 1774"/>
              <a:gd name="T22" fmla="*/ 2147483647 w 2820"/>
              <a:gd name="T23" fmla="*/ 2147483647 h 1774"/>
              <a:gd name="T24" fmla="*/ 2147483647 w 2820"/>
              <a:gd name="T25" fmla="*/ 2147483647 h 1774"/>
              <a:gd name="T26" fmla="*/ 2147483647 w 2820"/>
              <a:gd name="T27" fmla="*/ 2147483647 h 1774"/>
              <a:gd name="T28" fmla="*/ 2147483647 w 2820"/>
              <a:gd name="T29" fmla="*/ 2147483647 h 1774"/>
              <a:gd name="T30" fmla="*/ 2147483647 w 2820"/>
              <a:gd name="T31" fmla="*/ 2147483647 h 1774"/>
              <a:gd name="T32" fmla="*/ 2147483647 w 2820"/>
              <a:gd name="T33" fmla="*/ 2147483647 h 1774"/>
              <a:gd name="T34" fmla="*/ 2147483647 w 2820"/>
              <a:gd name="T35" fmla="*/ 2147483647 h 1774"/>
              <a:gd name="T36" fmla="*/ 2147483647 w 2820"/>
              <a:gd name="T37" fmla="*/ 2147483647 h 1774"/>
              <a:gd name="T38" fmla="*/ 2147483647 w 2820"/>
              <a:gd name="T39" fmla="*/ 2147483647 h 1774"/>
              <a:gd name="T40" fmla="*/ 2147483647 w 2820"/>
              <a:gd name="T41" fmla="*/ 2147483647 h 1774"/>
              <a:gd name="T42" fmla="*/ 2147483647 w 2820"/>
              <a:gd name="T43" fmla="*/ 2147483647 h 1774"/>
              <a:gd name="T44" fmla="*/ 2147483647 w 2820"/>
              <a:gd name="T45" fmla="*/ 2147483647 h 1774"/>
              <a:gd name="T46" fmla="*/ 2147483647 w 2820"/>
              <a:gd name="T47" fmla="*/ 2147483647 h 1774"/>
              <a:gd name="T48" fmla="*/ 2147483647 w 2820"/>
              <a:gd name="T49" fmla="*/ 2147483647 h 1774"/>
              <a:gd name="T50" fmla="*/ 2147483647 w 2820"/>
              <a:gd name="T51" fmla="*/ 2147483647 h 1774"/>
              <a:gd name="T52" fmla="*/ 2147483647 w 2820"/>
              <a:gd name="T53" fmla="*/ 2147483647 h 1774"/>
              <a:gd name="T54" fmla="*/ 2147483647 w 2820"/>
              <a:gd name="T55" fmla="*/ 2147483647 h 1774"/>
              <a:gd name="T56" fmla="*/ 2147483647 w 2820"/>
              <a:gd name="T57" fmla="*/ 2147483647 h 1774"/>
              <a:gd name="T58" fmla="*/ 2147483647 w 2820"/>
              <a:gd name="T59" fmla="*/ 2147483647 h 1774"/>
              <a:gd name="T60" fmla="*/ 2147483647 w 2820"/>
              <a:gd name="T61" fmla="*/ 2147483647 h 1774"/>
              <a:gd name="T62" fmla="*/ 2147483647 w 2820"/>
              <a:gd name="T63" fmla="*/ 2147483647 h 1774"/>
              <a:gd name="T64" fmla="*/ 2147483647 w 2820"/>
              <a:gd name="T65" fmla="*/ 2147483647 h 1774"/>
              <a:gd name="T66" fmla="*/ 2147483647 w 2820"/>
              <a:gd name="T67" fmla="*/ 2147483647 h 1774"/>
              <a:gd name="T68" fmla="*/ 2147483647 w 2820"/>
              <a:gd name="T69" fmla="*/ 2147483647 h 1774"/>
              <a:gd name="T70" fmla="*/ 2147483647 w 2820"/>
              <a:gd name="T71" fmla="*/ 2147483647 h 1774"/>
              <a:gd name="T72" fmla="*/ 2147483647 w 2820"/>
              <a:gd name="T73" fmla="*/ 2147483647 h 1774"/>
              <a:gd name="T74" fmla="*/ 2147483647 w 2820"/>
              <a:gd name="T75" fmla="*/ 2147483647 h 1774"/>
              <a:gd name="T76" fmla="*/ 2147483647 w 2820"/>
              <a:gd name="T77" fmla="*/ 2147483647 h 1774"/>
              <a:gd name="T78" fmla="*/ 2147483647 w 2820"/>
              <a:gd name="T79" fmla="*/ 0 h 1774"/>
              <a:gd name="T80" fmla="*/ 2147483647 w 2820"/>
              <a:gd name="T81" fmla="*/ 2147483647 h 1774"/>
              <a:gd name="T82" fmla="*/ 2147483647 w 2820"/>
              <a:gd name="T83" fmla="*/ 2147483647 h 1774"/>
              <a:gd name="T84" fmla="*/ 2147483647 w 2820"/>
              <a:gd name="T85" fmla="*/ 2147483647 h 1774"/>
              <a:gd name="T86" fmla="*/ 2147483647 w 2820"/>
              <a:gd name="T87" fmla="*/ 2147483647 h 1774"/>
              <a:gd name="T88" fmla="*/ 2147483647 w 2820"/>
              <a:gd name="T89" fmla="*/ 2147483647 h 1774"/>
              <a:gd name="T90" fmla="*/ 2147483647 w 2820"/>
              <a:gd name="T91" fmla="*/ 2147483647 h 1774"/>
              <a:gd name="T92" fmla="*/ 2147483647 w 2820"/>
              <a:gd name="T93" fmla="*/ 2147483647 h 1774"/>
              <a:gd name="T94" fmla="*/ 2147483647 w 2820"/>
              <a:gd name="T95" fmla="*/ 2147483647 h 1774"/>
              <a:gd name="T96" fmla="*/ 2147483647 w 2820"/>
              <a:gd name="T97" fmla="*/ 2147483647 h 1774"/>
              <a:gd name="T98" fmla="*/ 2147483647 w 2820"/>
              <a:gd name="T99" fmla="*/ 2147483647 h 1774"/>
              <a:gd name="T100" fmla="*/ 2147483647 w 2820"/>
              <a:gd name="T101" fmla="*/ 2147483647 h 1774"/>
              <a:gd name="T102" fmla="*/ 2147483647 w 2820"/>
              <a:gd name="T103" fmla="*/ 2147483647 h 1774"/>
              <a:gd name="T104" fmla="*/ 2147483647 w 2820"/>
              <a:gd name="T105" fmla="*/ 2147483647 h 1774"/>
              <a:gd name="T106" fmla="*/ 2147483647 w 2820"/>
              <a:gd name="T107" fmla="*/ 2147483647 h 1774"/>
              <a:gd name="T108" fmla="*/ 2147483647 w 2820"/>
              <a:gd name="T109" fmla="*/ 2147483647 h 1774"/>
              <a:gd name="T110" fmla="*/ 2147483647 w 2820"/>
              <a:gd name="T111" fmla="*/ 2147483647 h 1774"/>
              <a:gd name="T112" fmla="*/ 2147483647 w 2820"/>
              <a:gd name="T113" fmla="*/ 2147483647 h 17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820"/>
              <a:gd name="T172" fmla="*/ 0 h 1774"/>
              <a:gd name="T173" fmla="*/ 2820 w 2820"/>
              <a:gd name="T174" fmla="*/ 1774 h 17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820" h="1774">
                <a:moveTo>
                  <a:pt x="0" y="1459"/>
                </a:moveTo>
                <a:lnTo>
                  <a:pt x="0" y="1463"/>
                </a:lnTo>
                <a:lnTo>
                  <a:pt x="15" y="1463"/>
                </a:lnTo>
                <a:lnTo>
                  <a:pt x="34" y="1473"/>
                </a:lnTo>
                <a:lnTo>
                  <a:pt x="44" y="1455"/>
                </a:lnTo>
                <a:lnTo>
                  <a:pt x="68" y="1459"/>
                </a:lnTo>
                <a:lnTo>
                  <a:pt x="77" y="1463"/>
                </a:lnTo>
                <a:lnTo>
                  <a:pt x="89" y="1473"/>
                </a:lnTo>
                <a:lnTo>
                  <a:pt x="122" y="1455"/>
                </a:lnTo>
                <a:lnTo>
                  <a:pt x="151" y="1414"/>
                </a:lnTo>
                <a:lnTo>
                  <a:pt x="205" y="1384"/>
                </a:lnTo>
                <a:lnTo>
                  <a:pt x="198" y="1376"/>
                </a:lnTo>
                <a:lnTo>
                  <a:pt x="172" y="1371"/>
                </a:lnTo>
                <a:lnTo>
                  <a:pt x="165" y="1295"/>
                </a:lnTo>
                <a:lnTo>
                  <a:pt x="194" y="1263"/>
                </a:lnTo>
                <a:lnTo>
                  <a:pt x="231" y="1241"/>
                </a:lnTo>
                <a:lnTo>
                  <a:pt x="236" y="1234"/>
                </a:lnTo>
                <a:lnTo>
                  <a:pt x="334" y="1208"/>
                </a:lnTo>
                <a:lnTo>
                  <a:pt x="378" y="1202"/>
                </a:lnTo>
                <a:lnTo>
                  <a:pt x="448" y="1202"/>
                </a:lnTo>
                <a:lnTo>
                  <a:pt x="534" y="1218"/>
                </a:lnTo>
                <a:lnTo>
                  <a:pt x="535" y="1225"/>
                </a:lnTo>
                <a:lnTo>
                  <a:pt x="534" y="1255"/>
                </a:lnTo>
                <a:lnTo>
                  <a:pt x="502" y="1295"/>
                </a:lnTo>
                <a:lnTo>
                  <a:pt x="508" y="1302"/>
                </a:lnTo>
                <a:lnTo>
                  <a:pt x="535" y="1334"/>
                </a:lnTo>
                <a:lnTo>
                  <a:pt x="546" y="1353"/>
                </a:lnTo>
                <a:lnTo>
                  <a:pt x="548" y="1376"/>
                </a:lnTo>
                <a:lnTo>
                  <a:pt x="524" y="1405"/>
                </a:lnTo>
                <a:lnTo>
                  <a:pt x="524" y="1433"/>
                </a:lnTo>
                <a:lnTo>
                  <a:pt x="507" y="1463"/>
                </a:lnTo>
                <a:lnTo>
                  <a:pt x="524" y="1482"/>
                </a:lnTo>
                <a:lnTo>
                  <a:pt x="561" y="1495"/>
                </a:lnTo>
                <a:lnTo>
                  <a:pt x="572" y="1508"/>
                </a:lnTo>
                <a:lnTo>
                  <a:pt x="561" y="1560"/>
                </a:lnTo>
                <a:lnTo>
                  <a:pt x="568" y="1567"/>
                </a:lnTo>
                <a:lnTo>
                  <a:pt x="585" y="1561"/>
                </a:lnTo>
                <a:lnTo>
                  <a:pt x="602" y="1561"/>
                </a:lnTo>
                <a:lnTo>
                  <a:pt x="627" y="1588"/>
                </a:lnTo>
                <a:lnTo>
                  <a:pt x="650" y="1649"/>
                </a:lnTo>
                <a:lnTo>
                  <a:pt x="654" y="1686"/>
                </a:lnTo>
                <a:lnTo>
                  <a:pt x="696" y="1720"/>
                </a:lnTo>
                <a:lnTo>
                  <a:pt x="704" y="1745"/>
                </a:lnTo>
                <a:lnTo>
                  <a:pt x="721" y="1719"/>
                </a:lnTo>
                <a:lnTo>
                  <a:pt x="749" y="1736"/>
                </a:lnTo>
                <a:lnTo>
                  <a:pt x="760" y="1727"/>
                </a:lnTo>
                <a:lnTo>
                  <a:pt x="781" y="1710"/>
                </a:lnTo>
                <a:lnTo>
                  <a:pt x="798" y="1708"/>
                </a:lnTo>
                <a:lnTo>
                  <a:pt x="816" y="1685"/>
                </a:lnTo>
                <a:lnTo>
                  <a:pt x="827" y="1685"/>
                </a:lnTo>
                <a:lnTo>
                  <a:pt x="868" y="1703"/>
                </a:lnTo>
                <a:lnTo>
                  <a:pt x="888" y="1698"/>
                </a:lnTo>
                <a:lnTo>
                  <a:pt x="937" y="1650"/>
                </a:lnTo>
                <a:lnTo>
                  <a:pt x="948" y="1649"/>
                </a:lnTo>
                <a:lnTo>
                  <a:pt x="955" y="1653"/>
                </a:lnTo>
                <a:lnTo>
                  <a:pt x="974" y="1653"/>
                </a:lnTo>
                <a:lnTo>
                  <a:pt x="982" y="1627"/>
                </a:lnTo>
                <a:lnTo>
                  <a:pt x="993" y="1627"/>
                </a:lnTo>
                <a:lnTo>
                  <a:pt x="1017" y="1642"/>
                </a:lnTo>
                <a:lnTo>
                  <a:pt x="1046" y="1636"/>
                </a:lnTo>
                <a:lnTo>
                  <a:pt x="1080" y="1661"/>
                </a:lnTo>
                <a:lnTo>
                  <a:pt x="1088" y="1681"/>
                </a:lnTo>
                <a:lnTo>
                  <a:pt x="1092" y="1685"/>
                </a:lnTo>
                <a:lnTo>
                  <a:pt x="1117" y="1680"/>
                </a:lnTo>
                <a:lnTo>
                  <a:pt x="1167" y="1688"/>
                </a:lnTo>
                <a:lnTo>
                  <a:pt x="1172" y="1688"/>
                </a:lnTo>
                <a:lnTo>
                  <a:pt x="1180" y="1681"/>
                </a:lnTo>
                <a:lnTo>
                  <a:pt x="1195" y="1629"/>
                </a:lnTo>
                <a:lnTo>
                  <a:pt x="1208" y="1621"/>
                </a:lnTo>
                <a:lnTo>
                  <a:pt x="1256" y="1621"/>
                </a:lnTo>
                <a:lnTo>
                  <a:pt x="1269" y="1615"/>
                </a:lnTo>
                <a:lnTo>
                  <a:pt x="1275" y="1590"/>
                </a:lnTo>
                <a:lnTo>
                  <a:pt x="1275" y="1553"/>
                </a:lnTo>
                <a:lnTo>
                  <a:pt x="1291" y="1529"/>
                </a:lnTo>
                <a:lnTo>
                  <a:pt x="1326" y="1525"/>
                </a:lnTo>
                <a:lnTo>
                  <a:pt x="1355" y="1495"/>
                </a:lnTo>
                <a:lnTo>
                  <a:pt x="1372" y="1473"/>
                </a:lnTo>
                <a:lnTo>
                  <a:pt x="1360" y="1436"/>
                </a:lnTo>
                <a:lnTo>
                  <a:pt x="1338" y="1395"/>
                </a:lnTo>
                <a:lnTo>
                  <a:pt x="1338" y="1371"/>
                </a:lnTo>
                <a:lnTo>
                  <a:pt x="1349" y="1356"/>
                </a:lnTo>
                <a:lnTo>
                  <a:pt x="1392" y="1344"/>
                </a:lnTo>
                <a:lnTo>
                  <a:pt x="1422" y="1319"/>
                </a:lnTo>
                <a:lnTo>
                  <a:pt x="1431" y="1295"/>
                </a:lnTo>
                <a:lnTo>
                  <a:pt x="1468" y="1278"/>
                </a:lnTo>
                <a:lnTo>
                  <a:pt x="1468" y="1272"/>
                </a:lnTo>
                <a:lnTo>
                  <a:pt x="1449" y="1255"/>
                </a:lnTo>
                <a:lnTo>
                  <a:pt x="1452" y="1241"/>
                </a:lnTo>
                <a:lnTo>
                  <a:pt x="1470" y="1224"/>
                </a:lnTo>
                <a:lnTo>
                  <a:pt x="1506" y="1208"/>
                </a:lnTo>
                <a:lnTo>
                  <a:pt x="1550" y="1202"/>
                </a:lnTo>
                <a:lnTo>
                  <a:pt x="1566" y="1224"/>
                </a:lnTo>
                <a:lnTo>
                  <a:pt x="1567" y="1248"/>
                </a:lnTo>
                <a:lnTo>
                  <a:pt x="1563" y="1300"/>
                </a:lnTo>
                <a:lnTo>
                  <a:pt x="1542" y="1337"/>
                </a:lnTo>
                <a:lnTo>
                  <a:pt x="1542" y="1353"/>
                </a:lnTo>
                <a:lnTo>
                  <a:pt x="1553" y="1370"/>
                </a:lnTo>
                <a:lnTo>
                  <a:pt x="1562" y="1397"/>
                </a:lnTo>
                <a:lnTo>
                  <a:pt x="1598" y="1416"/>
                </a:lnTo>
                <a:lnTo>
                  <a:pt x="1612" y="1433"/>
                </a:lnTo>
                <a:lnTo>
                  <a:pt x="1643" y="1473"/>
                </a:lnTo>
                <a:lnTo>
                  <a:pt x="1648" y="1507"/>
                </a:lnTo>
                <a:lnTo>
                  <a:pt x="1655" y="1512"/>
                </a:lnTo>
                <a:lnTo>
                  <a:pt x="1687" y="1514"/>
                </a:lnTo>
                <a:lnTo>
                  <a:pt x="1708" y="1524"/>
                </a:lnTo>
                <a:lnTo>
                  <a:pt x="1735" y="1501"/>
                </a:lnTo>
                <a:lnTo>
                  <a:pt x="1756" y="1527"/>
                </a:lnTo>
                <a:lnTo>
                  <a:pt x="1788" y="1534"/>
                </a:lnTo>
                <a:lnTo>
                  <a:pt x="1797" y="1538"/>
                </a:lnTo>
                <a:lnTo>
                  <a:pt x="1803" y="1565"/>
                </a:lnTo>
                <a:lnTo>
                  <a:pt x="1779" y="1599"/>
                </a:lnTo>
                <a:lnTo>
                  <a:pt x="1778" y="1620"/>
                </a:lnTo>
                <a:lnTo>
                  <a:pt x="1823" y="1650"/>
                </a:lnTo>
                <a:lnTo>
                  <a:pt x="1829" y="1681"/>
                </a:lnTo>
                <a:lnTo>
                  <a:pt x="1859" y="1710"/>
                </a:lnTo>
                <a:lnTo>
                  <a:pt x="1862" y="1727"/>
                </a:lnTo>
                <a:lnTo>
                  <a:pt x="1846" y="1755"/>
                </a:lnTo>
                <a:lnTo>
                  <a:pt x="1859" y="1774"/>
                </a:lnTo>
                <a:lnTo>
                  <a:pt x="1883" y="1759"/>
                </a:lnTo>
                <a:lnTo>
                  <a:pt x="1915" y="1774"/>
                </a:lnTo>
                <a:lnTo>
                  <a:pt x="1931" y="1770"/>
                </a:lnTo>
                <a:lnTo>
                  <a:pt x="1935" y="1732"/>
                </a:lnTo>
                <a:lnTo>
                  <a:pt x="1952" y="1718"/>
                </a:lnTo>
                <a:lnTo>
                  <a:pt x="1952" y="1698"/>
                </a:lnTo>
                <a:lnTo>
                  <a:pt x="1931" y="1685"/>
                </a:lnTo>
                <a:lnTo>
                  <a:pt x="1909" y="1653"/>
                </a:lnTo>
                <a:lnTo>
                  <a:pt x="1894" y="1644"/>
                </a:lnTo>
                <a:lnTo>
                  <a:pt x="1893" y="1632"/>
                </a:lnTo>
                <a:lnTo>
                  <a:pt x="1920" y="1621"/>
                </a:lnTo>
                <a:lnTo>
                  <a:pt x="1920" y="1606"/>
                </a:lnTo>
                <a:lnTo>
                  <a:pt x="1904" y="1588"/>
                </a:lnTo>
                <a:lnTo>
                  <a:pt x="1900" y="1572"/>
                </a:lnTo>
                <a:lnTo>
                  <a:pt x="1913" y="1561"/>
                </a:lnTo>
                <a:lnTo>
                  <a:pt x="1941" y="1556"/>
                </a:lnTo>
                <a:lnTo>
                  <a:pt x="1952" y="1545"/>
                </a:lnTo>
                <a:lnTo>
                  <a:pt x="1951" y="1496"/>
                </a:lnTo>
                <a:lnTo>
                  <a:pt x="1968" y="1493"/>
                </a:lnTo>
                <a:lnTo>
                  <a:pt x="1979" y="1473"/>
                </a:lnTo>
                <a:lnTo>
                  <a:pt x="2011" y="1459"/>
                </a:lnTo>
                <a:lnTo>
                  <a:pt x="2019" y="1443"/>
                </a:lnTo>
                <a:lnTo>
                  <a:pt x="2025" y="1427"/>
                </a:lnTo>
                <a:lnTo>
                  <a:pt x="2050" y="1402"/>
                </a:lnTo>
                <a:lnTo>
                  <a:pt x="2051" y="1365"/>
                </a:lnTo>
                <a:lnTo>
                  <a:pt x="2087" y="1319"/>
                </a:lnTo>
                <a:lnTo>
                  <a:pt x="2072" y="1259"/>
                </a:lnTo>
                <a:lnTo>
                  <a:pt x="2051" y="1234"/>
                </a:lnTo>
                <a:lnTo>
                  <a:pt x="2049" y="1222"/>
                </a:lnTo>
                <a:lnTo>
                  <a:pt x="2058" y="1199"/>
                </a:lnTo>
                <a:lnTo>
                  <a:pt x="2062" y="1174"/>
                </a:lnTo>
                <a:lnTo>
                  <a:pt x="2078" y="1155"/>
                </a:lnTo>
                <a:lnTo>
                  <a:pt x="2119" y="1154"/>
                </a:lnTo>
                <a:lnTo>
                  <a:pt x="2135" y="1178"/>
                </a:lnTo>
                <a:lnTo>
                  <a:pt x="2153" y="1183"/>
                </a:lnTo>
                <a:lnTo>
                  <a:pt x="2166" y="1155"/>
                </a:lnTo>
                <a:lnTo>
                  <a:pt x="2182" y="1154"/>
                </a:lnTo>
                <a:lnTo>
                  <a:pt x="2187" y="1176"/>
                </a:lnTo>
                <a:lnTo>
                  <a:pt x="2187" y="1259"/>
                </a:lnTo>
                <a:lnTo>
                  <a:pt x="2212" y="1286"/>
                </a:lnTo>
                <a:lnTo>
                  <a:pt x="2228" y="1334"/>
                </a:lnTo>
                <a:lnTo>
                  <a:pt x="2280" y="1343"/>
                </a:lnTo>
                <a:lnTo>
                  <a:pt x="2300" y="1337"/>
                </a:lnTo>
                <a:lnTo>
                  <a:pt x="2332" y="1343"/>
                </a:lnTo>
                <a:lnTo>
                  <a:pt x="2345" y="1334"/>
                </a:lnTo>
                <a:lnTo>
                  <a:pt x="2345" y="1289"/>
                </a:lnTo>
                <a:lnTo>
                  <a:pt x="2348" y="1286"/>
                </a:lnTo>
                <a:lnTo>
                  <a:pt x="2369" y="1300"/>
                </a:lnTo>
                <a:lnTo>
                  <a:pt x="2386" y="1294"/>
                </a:lnTo>
                <a:lnTo>
                  <a:pt x="2404" y="1294"/>
                </a:lnTo>
                <a:lnTo>
                  <a:pt x="2415" y="1275"/>
                </a:lnTo>
                <a:lnTo>
                  <a:pt x="2498" y="1263"/>
                </a:lnTo>
                <a:lnTo>
                  <a:pt x="2516" y="1289"/>
                </a:lnTo>
                <a:lnTo>
                  <a:pt x="2516" y="1334"/>
                </a:lnTo>
                <a:lnTo>
                  <a:pt x="2528" y="1346"/>
                </a:lnTo>
                <a:lnTo>
                  <a:pt x="2552" y="1356"/>
                </a:lnTo>
                <a:lnTo>
                  <a:pt x="2559" y="1368"/>
                </a:lnTo>
                <a:lnTo>
                  <a:pt x="2562" y="1389"/>
                </a:lnTo>
                <a:lnTo>
                  <a:pt x="2570" y="1402"/>
                </a:lnTo>
                <a:lnTo>
                  <a:pt x="2593" y="1402"/>
                </a:lnTo>
                <a:lnTo>
                  <a:pt x="2636" y="1376"/>
                </a:lnTo>
                <a:lnTo>
                  <a:pt x="2638" y="1356"/>
                </a:lnTo>
                <a:lnTo>
                  <a:pt x="2590" y="1323"/>
                </a:lnTo>
                <a:lnTo>
                  <a:pt x="2584" y="1294"/>
                </a:lnTo>
                <a:lnTo>
                  <a:pt x="2596" y="1270"/>
                </a:lnTo>
                <a:lnTo>
                  <a:pt x="2617" y="1255"/>
                </a:lnTo>
                <a:lnTo>
                  <a:pt x="2622" y="1241"/>
                </a:lnTo>
                <a:lnTo>
                  <a:pt x="2631" y="1225"/>
                </a:lnTo>
                <a:lnTo>
                  <a:pt x="2617" y="1213"/>
                </a:lnTo>
                <a:lnTo>
                  <a:pt x="2600" y="1213"/>
                </a:lnTo>
                <a:lnTo>
                  <a:pt x="2581" y="1218"/>
                </a:lnTo>
                <a:lnTo>
                  <a:pt x="2559" y="1202"/>
                </a:lnTo>
                <a:lnTo>
                  <a:pt x="2552" y="1170"/>
                </a:lnTo>
                <a:lnTo>
                  <a:pt x="2556" y="1109"/>
                </a:lnTo>
                <a:lnTo>
                  <a:pt x="2573" y="1091"/>
                </a:lnTo>
                <a:lnTo>
                  <a:pt x="2575" y="1062"/>
                </a:lnTo>
                <a:lnTo>
                  <a:pt x="2617" y="1041"/>
                </a:lnTo>
                <a:lnTo>
                  <a:pt x="2638" y="1039"/>
                </a:lnTo>
                <a:lnTo>
                  <a:pt x="2675" y="1046"/>
                </a:lnTo>
                <a:lnTo>
                  <a:pt x="2670" y="1078"/>
                </a:lnTo>
                <a:lnTo>
                  <a:pt x="2714" y="1111"/>
                </a:lnTo>
                <a:lnTo>
                  <a:pt x="2793" y="1118"/>
                </a:lnTo>
                <a:lnTo>
                  <a:pt x="2810" y="1109"/>
                </a:lnTo>
                <a:lnTo>
                  <a:pt x="2820" y="1069"/>
                </a:lnTo>
                <a:lnTo>
                  <a:pt x="2817" y="1046"/>
                </a:lnTo>
                <a:lnTo>
                  <a:pt x="2805" y="1029"/>
                </a:lnTo>
                <a:lnTo>
                  <a:pt x="2763" y="1024"/>
                </a:lnTo>
                <a:lnTo>
                  <a:pt x="2747" y="984"/>
                </a:lnTo>
                <a:lnTo>
                  <a:pt x="2758" y="958"/>
                </a:lnTo>
                <a:lnTo>
                  <a:pt x="2776" y="930"/>
                </a:lnTo>
                <a:lnTo>
                  <a:pt x="2776" y="893"/>
                </a:lnTo>
                <a:lnTo>
                  <a:pt x="2788" y="877"/>
                </a:lnTo>
                <a:lnTo>
                  <a:pt x="2800" y="835"/>
                </a:lnTo>
                <a:lnTo>
                  <a:pt x="2805" y="801"/>
                </a:lnTo>
                <a:lnTo>
                  <a:pt x="2806" y="797"/>
                </a:lnTo>
                <a:lnTo>
                  <a:pt x="2815" y="778"/>
                </a:lnTo>
                <a:lnTo>
                  <a:pt x="2810" y="757"/>
                </a:lnTo>
                <a:lnTo>
                  <a:pt x="2776" y="732"/>
                </a:lnTo>
                <a:lnTo>
                  <a:pt x="2758" y="704"/>
                </a:lnTo>
                <a:lnTo>
                  <a:pt x="2741" y="702"/>
                </a:lnTo>
                <a:lnTo>
                  <a:pt x="2714" y="723"/>
                </a:lnTo>
                <a:lnTo>
                  <a:pt x="2699" y="759"/>
                </a:lnTo>
                <a:lnTo>
                  <a:pt x="2681" y="769"/>
                </a:lnTo>
                <a:lnTo>
                  <a:pt x="2657" y="778"/>
                </a:lnTo>
                <a:lnTo>
                  <a:pt x="2657" y="804"/>
                </a:lnTo>
                <a:lnTo>
                  <a:pt x="2650" y="821"/>
                </a:lnTo>
                <a:lnTo>
                  <a:pt x="2583" y="848"/>
                </a:lnTo>
                <a:lnTo>
                  <a:pt x="2535" y="807"/>
                </a:lnTo>
                <a:lnTo>
                  <a:pt x="2484" y="791"/>
                </a:lnTo>
                <a:lnTo>
                  <a:pt x="2446" y="785"/>
                </a:lnTo>
                <a:lnTo>
                  <a:pt x="2431" y="778"/>
                </a:lnTo>
                <a:lnTo>
                  <a:pt x="2427" y="751"/>
                </a:lnTo>
                <a:lnTo>
                  <a:pt x="2434" y="729"/>
                </a:lnTo>
                <a:lnTo>
                  <a:pt x="2434" y="704"/>
                </a:lnTo>
                <a:lnTo>
                  <a:pt x="2423" y="693"/>
                </a:lnTo>
                <a:lnTo>
                  <a:pt x="2404" y="693"/>
                </a:lnTo>
                <a:lnTo>
                  <a:pt x="2369" y="671"/>
                </a:lnTo>
                <a:lnTo>
                  <a:pt x="2323" y="661"/>
                </a:lnTo>
                <a:lnTo>
                  <a:pt x="2279" y="661"/>
                </a:lnTo>
                <a:lnTo>
                  <a:pt x="2219" y="656"/>
                </a:lnTo>
                <a:lnTo>
                  <a:pt x="2188" y="661"/>
                </a:lnTo>
                <a:lnTo>
                  <a:pt x="2185" y="660"/>
                </a:lnTo>
                <a:lnTo>
                  <a:pt x="2204" y="633"/>
                </a:lnTo>
                <a:lnTo>
                  <a:pt x="2204" y="594"/>
                </a:lnTo>
                <a:lnTo>
                  <a:pt x="2188" y="547"/>
                </a:lnTo>
                <a:lnTo>
                  <a:pt x="2193" y="525"/>
                </a:lnTo>
                <a:lnTo>
                  <a:pt x="2219" y="452"/>
                </a:lnTo>
                <a:lnTo>
                  <a:pt x="2247" y="411"/>
                </a:lnTo>
                <a:lnTo>
                  <a:pt x="2259" y="397"/>
                </a:lnTo>
                <a:lnTo>
                  <a:pt x="2280" y="384"/>
                </a:lnTo>
                <a:lnTo>
                  <a:pt x="2297" y="362"/>
                </a:lnTo>
                <a:lnTo>
                  <a:pt x="2292" y="350"/>
                </a:lnTo>
                <a:lnTo>
                  <a:pt x="2280" y="328"/>
                </a:lnTo>
                <a:lnTo>
                  <a:pt x="2279" y="290"/>
                </a:lnTo>
                <a:lnTo>
                  <a:pt x="2247" y="271"/>
                </a:lnTo>
                <a:lnTo>
                  <a:pt x="2230" y="248"/>
                </a:lnTo>
                <a:lnTo>
                  <a:pt x="2224" y="218"/>
                </a:lnTo>
                <a:lnTo>
                  <a:pt x="2204" y="197"/>
                </a:lnTo>
                <a:lnTo>
                  <a:pt x="2109" y="144"/>
                </a:lnTo>
                <a:lnTo>
                  <a:pt x="2046" y="125"/>
                </a:lnTo>
                <a:lnTo>
                  <a:pt x="1984" y="132"/>
                </a:lnTo>
                <a:lnTo>
                  <a:pt x="1968" y="109"/>
                </a:lnTo>
                <a:lnTo>
                  <a:pt x="1915" y="96"/>
                </a:lnTo>
                <a:lnTo>
                  <a:pt x="1900" y="96"/>
                </a:lnTo>
                <a:lnTo>
                  <a:pt x="1837" y="126"/>
                </a:lnTo>
                <a:lnTo>
                  <a:pt x="1823" y="126"/>
                </a:lnTo>
                <a:lnTo>
                  <a:pt x="1802" y="105"/>
                </a:lnTo>
                <a:lnTo>
                  <a:pt x="1802" y="87"/>
                </a:lnTo>
                <a:lnTo>
                  <a:pt x="1789" y="73"/>
                </a:lnTo>
                <a:lnTo>
                  <a:pt x="1753" y="62"/>
                </a:lnTo>
                <a:lnTo>
                  <a:pt x="1747" y="73"/>
                </a:lnTo>
                <a:lnTo>
                  <a:pt x="1761" y="91"/>
                </a:lnTo>
                <a:lnTo>
                  <a:pt x="1761" y="97"/>
                </a:lnTo>
                <a:lnTo>
                  <a:pt x="1745" y="97"/>
                </a:lnTo>
                <a:lnTo>
                  <a:pt x="1728" y="91"/>
                </a:lnTo>
                <a:lnTo>
                  <a:pt x="1720" y="60"/>
                </a:lnTo>
                <a:lnTo>
                  <a:pt x="1728" y="31"/>
                </a:lnTo>
                <a:lnTo>
                  <a:pt x="1697" y="30"/>
                </a:lnTo>
                <a:lnTo>
                  <a:pt x="1674" y="12"/>
                </a:lnTo>
                <a:lnTo>
                  <a:pt x="1667" y="25"/>
                </a:lnTo>
                <a:lnTo>
                  <a:pt x="1655" y="3"/>
                </a:lnTo>
                <a:lnTo>
                  <a:pt x="1634" y="0"/>
                </a:lnTo>
                <a:lnTo>
                  <a:pt x="1604" y="13"/>
                </a:lnTo>
                <a:lnTo>
                  <a:pt x="1578" y="19"/>
                </a:lnTo>
                <a:lnTo>
                  <a:pt x="1545" y="63"/>
                </a:lnTo>
                <a:lnTo>
                  <a:pt x="1529" y="84"/>
                </a:lnTo>
                <a:lnTo>
                  <a:pt x="1520" y="96"/>
                </a:lnTo>
                <a:lnTo>
                  <a:pt x="1533" y="115"/>
                </a:lnTo>
                <a:lnTo>
                  <a:pt x="1563" y="142"/>
                </a:lnTo>
                <a:lnTo>
                  <a:pt x="1587" y="142"/>
                </a:lnTo>
                <a:lnTo>
                  <a:pt x="1609" y="115"/>
                </a:lnTo>
                <a:lnTo>
                  <a:pt x="1623" y="125"/>
                </a:lnTo>
                <a:lnTo>
                  <a:pt x="1634" y="109"/>
                </a:lnTo>
                <a:lnTo>
                  <a:pt x="1648" y="109"/>
                </a:lnTo>
                <a:lnTo>
                  <a:pt x="1656" y="140"/>
                </a:lnTo>
                <a:lnTo>
                  <a:pt x="1655" y="142"/>
                </a:lnTo>
                <a:lnTo>
                  <a:pt x="1648" y="132"/>
                </a:lnTo>
                <a:lnTo>
                  <a:pt x="1645" y="140"/>
                </a:lnTo>
                <a:lnTo>
                  <a:pt x="1643" y="170"/>
                </a:lnTo>
                <a:lnTo>
                  <a:pt x="1634" y="181"/>
                </a:lnTo>
                <a:lnTo>
                  <a:pt x="1623" y="175"/>
                </a:lnTo>
                <a:lnTo>
                  <a:pt x="1598" y="160"/>
                </a:lnTo>
                <a:lnTo>
                  <a:pt x="1566" y="170"/>
                </a:lnTo>
                <a:lnTo>
                  <a:pt x="1566" y="177"/>
                </a:lnTo>
                <a:lnTo>
                  <a:pt x="1578" y="187"/>
                </a:lnTo>
                <a:lnTo>
                  <a:pt x="1574" y="196"/>
                </a:lnTo>
                <a:lnTo>
                  <a:pt x="1550" y="200"/>
                </a:lnTo>
                <a:lnTo>
                  <a:pt x="1519" y="200"/>
                </a:lnTo>
                <a:lnTo>
                  <a:pt x="1496" y="209"/>
                </a:lnTo>
                <a:lnTo>
                  <a:pt x="1468" y="196"/>
                </a:lnTo>
                <a:lnTo>
                  <a:pt x="1449" y="170"/>
                </a:lnTo>
                <a:lnTo>
                  <a:pt x="1431" y="166"/>
                </a:lnTo>
                <a:lnTo>
                  <a:pt x="1409" y="176"/>
                </a:lnTo>
                <a:lnTo>
                  <a:pt x="1398" y="163"/>
                </a:lnTo>
                <a:lnTo>
                  <a:pt x="1340" y="189"/>
                </a:lnTo>
                <a:lnTo>
                  <a:pt x="1333" y="210"/>
                </a:lnTo>
                <a:lnTo>
                  <a:pt x="1303" y="215"/>
                </a:lnTo>
                <a:lnTo>
                  <a:pt x="1278" y="220"/>
                </a:lnTo>
                <a:lnTo>
                  <a:pt x="1235" y="226"/>
                </a:lnTo>
                <a:lnTo>
                  <a:pt x="1218" y="220"/>
                </a:lnTo>
                <a:lnTo>
                  <a:pt x="1200" y="186"/>
                </a:lnTo>
                <a:lnTo>
                  <a:pt x="1162" y="189"/>
                </a:lnTo>
                <a:lnTo>
                  <a:pt x="1137" y="218"/>
                </a:lnTo>
                <a:lnTo>
                  <a:pt x="1100" y="227"/>
                </a:lnTo>
                <a:lnTo>
                  <a:pt x="1079" y="227"/>
                </a:lnTo>
                <a:lnTo>
                  <a:pt x="1055" y="220"/>
                </a:lnTo>
                <a:lnTo>
                  <a:pt x="1069" y="200"/>
                </a:lnTo>
                <a:lnTo>
                  <a:pt x="1069" y="189"/>
                </a:lnTo>
                <a:lnTo>
                  <a:pt x="1055" y="196"/>
                </a:lnTo>
                <a:lnTo>
                  <a:pt x="1046" y="187"/>
                </a:lnTo>
                <a:lnTo>
                  <a:pt x="1017" y="187"/>
                </a:lnTo>
                <a:lnTo>
                  <a:pt x="982" y="218"/>
                </a:lnTo>
                <a:lnTo>
                  <a:pt x="974" y="235"/>
                </a:lnTo>
                <a:lnTo>
                  <a:pt x="969" y="256"/>
                </a:lnTo>
                <a:lnTo>
                  <a:pt x="969" y="271"/>
                </a:lnTo>
                <a:lnTo>
                  <a:pt x="959" y="284"/>
                </a:lnTo>
                <a:lnTo>
                  <a:pt x="921" y="273"/>
                </a:lnTo>
                <a:lnTo>
                  <a:pt x="921" y="283"/>
                </a:lnTo>
                <a:lnTo>
                  <a:pt x="931" y="296"/>
                </a:lnTo>
                <a:lnTo>
                  <a:pt x="928" y="308"/>
                </a:lnTo>
                <a:lnTo>
                  <a:pt x="911" y="318"/>
                </a:lnTo>
                <a:lnTo>
                  <a:pt x="888" y="328"/>
                </a:lnTo>
                <a:lnTo>
                  <a:pt x="834" y="318"/>
                </a:lnTo>
                <a:lnTo>
                  <a:pt x="805" y="323"/>
                </a:lnTo>
                <a:lnTo>
                  <a:pt x="795" y="318"/>
                </a:lnTo>
                <a:lnTo>
                  <a:pt x="772" y="317"/>
                </a:lnTo>
                <a:lnTo>
                  <a:pt x="760" y="305"/>
                </a:lnTo>
                <a:lnTo>
                  <a:pt x="772" y="283"/>
                </a:lnTo>
                <a:lnTo>
                  <a:pt x="768" y="266"/>
                </a:lnTo>
                <a:lnTo>
                  <a:pt x="749" y="273"/>
                </a:lnTo>
                <a:lnTo>
                  <a:pt x="732" y="262"/>
                </a:lnTo>
                <a:lnTo>
                  <a:pt x="698" y="271"/>
                </a:lnTo>
                <a:lnTo>
                  <a:pt x="670" y="252"/>
                </a:lnTo>
                <a:lnTo>
                  <a:pt x="661" y="252"/>
                </a:lnTo>
                <a:lnTo>
                  <a:pt x="653" y="262"/>
                </a:lnTo>
                <a:lnTo>
                  <a:pt x="653" y="313"/>
                </a:lnTo>
                <a:lnTo>
                  <a:pt x="634" y="319"/>
                </a:lnTo>
                <a:lnTo>
                  <a:pt x="627" y="334"/>
                </a:lnTo>
                <a:lnTo>
                  <a:pt x="613" y="350"/>
                </a:lnTo>
                <a:lnTo>
                  <a:pt x="613" y="362"/>
                </a:lnTo>
                <a:lnTo>
                  <a:pt x="583" y="374"/>
                </a:lnTo>
                <a:lnTo>
                  <a:pt x="582" y="384"/>
                </a:lnTo>
                <a:lnTo>
                  <a:pt x="585" y="392"/>
                </a:lnTo>
                <a:lnTo>
                  <a:pt x="670" y="384"/>
                </a:lnTo>
                <a:lnTo>
                  <a:pt x="692" y="388"/>
                </a:lnTo>
                <a:lnTo>
                  <a:pt x="692" y="397"/>
                </a:lnTo>
                <a:lnTo>
                  <a:pt x="687" y="409"/>
                </a:lnTo>
                <a:lnTo>
                  <a:pt x="661" y="425"/>
                </a:lnTo>
                <a:lnTo>
                  <a:pt x="654" y="437"/>
                </a:lnTo>
                <a:lnTo>
                  <a:pt x="631" y="453"/>
                </a:lnTo>
                <a:lnTo>
                  <a:pt x="620" y="469"/>
                </a:lnTo>
                <a:lnTo>
                  <a:pt x="627" y="481"/>
                </a:lnTo>
                <a:lnTo>
                  <a:pt x="616" y="499"/>
                </a:lnTo>
                <a:lnTo>
                  <a:pt x="585" y="519"/>
                </a:lnTo>
                <a:lnTo>
                  <a:pt x="558" y="558"/>
                </a:lnTo>
                <a:lnTo>
                  <a:pt x="540" y="588"/>
                </a:lnTo>
                <a:lnTo>
                  <a:pt x="502" y="609"/>
                </a:lnTo>
                <a:lnTo>
                  <a:pt x="492" y="628"/>
                </a:lnTo>
                <a:lnTo>
                  <a:pt x="477" y="645"/>
                </a:lnTo>
                <a:lnTo>
                  <a:pt x="477" y="665"/>
                </a:lnTo>
                <a:lnTo>
                  <a:pt x="393" y="723"/>
                </a:lnTo>
                <a:lnTo>
                  <a:pt x="343" y="730"/>
                </a:lnTo>
                <a:lnTo>
                  <a:pt x="329" y="735"/>
                </a:lnTo>
                <a:lnTo>
                  <a:pt x="308" y="759"/>
                </a:lnTo>
                <a:lnTo>
                  <a:pt x="316" y="781"/>
                </a:lnTo>
                <a:lnTo>
                  <a:pt x="320" y="817"/>
                </a:lnTo>
                <a:lnTo>
                  <a:pt x="311" y="844"/>
                </a:lnTo>
                <a:lnTo>
                  <a:pt x="304" y="859"/>
                </a:lnTo>
                <a:lnTo>
                  <a:pt x="312" y="893"/>
                </a:lnTo>
                <a:lnTo>
                  <a:pt x="311" y="908"/>
                </a:lnTo>
                <a:lnTo>
                  <a:pt x="262" y="933"/>
                </a:lnTo>
                <a:lnTo>
                  <a:pt x="134" y="1029"/>
                </a:lnTo>
                <a:lnTo>
                  <a:pt x="100" y="1069"/>
                </a:lnTo>
                <a:lnTo>
                  <a:pt x="117" y="1099"/>
                </a:lnTo>
                <a:lnTo>
                  <a:pt x="107" y="1132"/>
                </a:lnTo>
                <a:lnTo>
                  <a:pt x="73" y="1178"/>
                </a:lnTo>
                <a:lnTo>
                  <a:pt x="68" y="1218"/>
                </a:lnTo>
                <a:lnTo>
                  <a:pt x="107" y="1241"/>
                </a:lnTo>
                <a:lnTo>
                  <a:pt x="119" y="1255"/>
                </a:lnTo>
                <a:lnTo>
                  <a:pt x="119" y="1278"/>
                </a:lnTo>
                <a:lnTo>
                  <a:pt x="96" y="1310"/>
                </a:lnTo>
                <a:lnTo>
                  <a:pt x="89" y="1376"/>
                </a:lnTo>
                <a:lnTo>
                  <a:pt x="47" y="1381"/>
                </a:lnTo>
                <a:lnTo>
                  <a:pt x="4" y="1402"/>
                </a:lnTo>
                <a:lnTo>
                  <a:pt x="13" y="1438"/>
                </a:lnTo>
                <a:lnTo>
                  <a:pt x="0" y="1459"/>
                </a:lnTo>
                <a:close/>
              </a:path>
            </a:pathLst>
          </a:custGeom>
          <a:solidFill>
            <a:srgbClr val="CCFFFF"/>
          </a:solidFill>
          <a:ln w="165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3605778">
            <a:off x="6654794" y="3227398"/>
            <a:ext cx="514350" cy="3159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27414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4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10741" y="86788"/>
            <a:ext cx="52308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Aquamat 10.1</a:t>
            </a:r>
            <a:endParaRPr lang="pt-PT" sz="3200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gray">
          <a:xfrm>
            <a:off x="6443664" y="4030266"/>
            <a:ext cx="1800225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gray">
          <a:xfrm>
            <a:off x="827088" y="3868341"/>
            <a:ext cx="54737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rgbClr val="00AAF0"/>
                </a:solidFill>
                <a:latin typeface="Arial" pitchFamily="34" charset="0"/>
              </a:rPr>
              <a:t>      </a:t>
            </a:r>
            <a:endParaRPr lang="en-US" smtClean="0">
              <a:solidFill>
                <a:srgbClr val="00AAF0"/>
              </a:solidFill>
              <a:latin typeface="Arial" pitchFamily="34" charset="0"/>
            </a:endParaRPr>
          </a:p>
        </p:txBody>
      </p:sp>
      <p:pic>
        <p:nvPicPr>
          <p:cNvPr id="14342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28" y="1021976"/>
            <a:ext cx="3142485" cy="39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558127" y="0"/>
            <a:ext cx="2544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4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Lavadora de Alfombras por inyección y extracción </a:t>
            </a:r>
            <a:endParaRPr lang="en-US" sz="14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74" y="1303735"/>
            <a:ext cx="3322673" cy="25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176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009776" y="94202"/>
            <a:ext cx="5334000" cy="5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Ergodisc 165 </a:t>
            </a:r>
            <a:r>
              <a:rPr lang="pt-PT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 </a:t>
            </a:r>
            <a:endParaRPr lang="pt-PT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gray">
          <a:xfrm>
            <a:off x="6443664" y="4030266"/>
            <a:ext cx="1800225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gray">
          <a:xfrm>
            <a:off x="785813" y="3857625"/>
            <a:ext cx="5473700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93467" y="10758"/>
            <a:ext cx="20505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Abrillantadoras de baja velocidad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44" y="1277839"/>
            <a:ext cx="4160002" cy="204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87" y="986436"/>
            <a:ext cx="2464065" cy="384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96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57595" y="1486"/>
            <a:ext cx="598125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Compresor de Espuma</a:t>
            </a:r>
            <a:endParaRPr lang="pt-PT" sz="3200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79082" y="2089548"/>
            <a:ext cx="894463" cy="102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6"/>
          <p:cNvSpPr>
            <a:spLocks noChangeArrowheads="1"/>
          </p:cNvSpPr>
          <p:nvPr/>
        </p:nvSpPr>
        <p:spPr bwMode="gray">
          <a:xfrm>
            <a:off x="2286001" y="4114800"/>
            <a:ext cx="5040313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400" b="1" smtClean="0">
                <a:solidFill>
                  <a:srgbClr val="00AAF0"/>
                </a:solidFill>
                <a:latin typeface="Arial" pitchFamily="34" charset="0"/>
              </a:rPr>
              <a:t>NOTA:</a:t>
            </a:r>
            <a:r>
              <a:rPr lang="es-AR" sz="1400" smtClean="0">
                <a:solidFill>
                  <a:srgbClr val="00AAF0"/>
                </a:solidFill>
                <a:latin typeface="Arial" pitchFamily="34" charset="0"/>
              </a:rPr>
              <a:t> </a:t>
            </a:r>
            <a:r>
              <a:rPr lang="es-AR" sz="1400" b="1" smtClean="0">
                <a:solidFill>
                  <a:srgbClr val="00AAF0"/>
                </a:solidFill>
                <a:latin typeface="Arial" pitchFamily="34" charset="0"/>
              </a:rPr>
              <a:t>El Generador de espuma con los accesorios correspondientes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400" b="1" smtClean="0">
                <a:solidFill>
                  <a:srgbClr val="00AAF0"/>
                </a:solidFill>
                <a:latin typeface="Arial" pitchFamily="34" charset="0"/>
              </a:rPr>
              <a:t> puede utilizarse independientemente de la Ergodisc 165</a:t>
            </a:r>
            <a:endParaRPr lang="en-US" sz="1400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6390" name="Rectangle 27"/>
          <p:cNvSpPr>
            <a:spLocks noChangeArrowheads="1"/>
          </p:cNvSpPr>
          <p:nvPr/>
        </p:nvSpPr>
        <p:spPr bwMode="gray">
          <a:xfrm>
            <a:off x="2124075" y="4354116"/>
            <a:ext cx="2376488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000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6391" name="10 Rectángulo"/>
          <p:cNvSpPr>
            <a:spLocks noChangeArrowheads="1"/>
          </p:cNvSpPr>
          <p:nvPr/>
        </p:nvSpPr>
        <p:spPr bwMode="auto">
          <a:xfrm>
            <a:off x="1102131" y="1285816"/>
            <a:ext cx="33984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u="sng" dirty="0" smtClean="0">
                <a:solidFill>
                  <a:schemeClr val="accent1"/>
                </a:solidFill>
                <a:latin typeface="Arial" pitchFamily="34" charset="0"/>
              </a:rPr>
              <a:t>Características eléctricas: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accent1"/>
                </a:solidFill>
                <a:latin typeface="Arial" pitchFamily="34" charset="0"/>
              </a:rPr>
              <a:t>Tipo FG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accent1"/>
                </a:solidFill>
                <a:latin typeface="Arial" pitchFamily="34" charset="0"/>
              </a:rPr>
              <a:t>Voltaje: 230 – 240 VAC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accent1"/>
                </a:solidFill>
                <a:latin typeface="Arial" pitchFamily="34" charset="0"/>
              </a:rPr>
              <a:t>Frecuencia: 50/60 Hz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800" dirty="0" smtClean="0">
                <a:solidFill>
                  <a:schemeClr val="accent1"/>
                </a:solidFill>
                <a:latin typeface="Arial" pitchFamily="34" charset="0"/>
              </a:rPr>
              <a:t>Consumo nominal: 120 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AR" sz="1800" dirty="0" smtClean="0">
                <a:solidFill>
                  <a:schemeClr val="accent1"/>
                </a:solidFill>
                <a:latin typeface="Arial" pitchFamily="34" charset="0"/>
              </a:rPr>
              <a:t>Litros  5</a:t>
            </a:r>
            <a:endParaRPr lang="es-ES" sz="1800" dirty="0" smtClean="0">
              <a:solidFill>
                <a:schemeClr val="accent1"/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18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9173"/>
            <a:ext cx="1752952" cy="27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7595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4706" y="0"/>
            <a:ext cx="52308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 smtClean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Procarpet 45</a:t>
            </a:r>
            <a:endParaRPr lang="pt-PT" sz="3200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gray">
          <a:xfrm>
            <a:off x="6443664" y="4030266"/>
            <a:ext cx="1800225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gray">
          <a:xfrm>
            <a:off x="827088" y="3868341"/>
            <a:ext cx="54737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mtClean="0">
                <a:solidFill>
                  <a:srgbClr val="00AAF0"/>
                </a:solidFill>
                <a:latin typeface="Arial" pitchFamily="34" charset="0"/>
              </a:rPr>
              <a:t>      </a:t>
            </a:r>
            <a:endParaRPr lang="en-U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58780" y="0"/>
            <a:ext cx="2385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Lavadora de </a:t>
            </a:r>
            <a:r>
              <a:rPr lang="es-AR" sz="1600" dirty="0" smtClean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Alfombras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8194" name="Picture 2" descr="C:\Users\vvelazqu\Downloads\procarpet_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37" y="-247426"/>
            <a:ext cx="3515540" cy="56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505112" y="4407694"/>
            <a:ext cx="1905000" cy="51664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New Machine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92" y="1312705"/>
            <a:ext cx="3649639" cy="288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1257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323289" y="62435"/>
            <a:ext cx="4180894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Ergodisc Omni</a:t>
            </a:r>
            <a:endParaRPr lang="pt-PT" sz="3200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gray">
          <a:xfrm>
            <a:off x="7092950" y="3975498"/>
            <a:ext cx="134620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7413" name="Rectangle 25"/>
          <p:cNvSpPr>
            <a:spLocks noChangeArrowheads="1"/>
          </p:cNvSpPr>
          <p:nvPr/>
        </p:nvSpPr>
        <p:spPr bwMode="gray">
          <a:xfrm>
            <a:off x="5940425" y="4245769"/>
            <a:ext cx="2160588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16592" y="12936"/>
            <a:ext cx="2127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Abrillantadoras de alta velocidad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20" y="1239960"/>
            <a:ext cx="3408580" cy="21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503" y="758844"/>
            <a:ext cx="2586913" cy="427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2221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391990" y="30545"/>
            <a:ext cx="4589722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Técnicas 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Ergodisc 1200</a:t>
            </a:r>
            <a:endParaRPr lang="pt-PT" sz="3200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94575" y="30545"/>
            <a:ext cx="2049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Abrillantadoras de alta velocidad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25" y="1172333"/>
            <a:ext cx="2618655" cy="356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29" y="1216127"/>
            <a:ext cx="3848428" cy="217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3273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05000" y="103077"/>
            <a:ext cx="5334000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Técnicas 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Ergodisc </a:t>
            </a:r>
            <a:r>
              <a:rPr lang="pt-PT" sz="3200" b="1" dirty="0" smtClean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2000</a:t>
            </a:r>
            <a:endParaRPr lang="pt-PT" sz="3200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59281" y="0"/>
            <a:ext cx="2184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Abrillantadoras de alta velocidad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2050" name="Picture 2" descr="C:\Users\vvelazqu\Downloads\ergodisc200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54" y="-393405"/>
            <a:ext cx="3151098" cy="58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787683" y="4306186"/>
            <a:ext cx="1568634" cy="68895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New Machine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6" y="1233798"/>
            <a:ext cx="3515944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6" y="2769704"/>
            <a:ext cx="4493051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052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388" y="897731"/>
            <a:ext cx="89646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i="1" u="sng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gray">
          <a:xfrm>
            <a:off x="6732589" y="4083844"/>
            <a:ext cx="2016125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200" b="1" smtClean="0">
                <a:solidFill>
                  <a:srgbClr val="00AAF0"/>
                </a:solidFill>
                <a:latin typeface="Arial" pitchFamily="34" charset="0"/>
              </a:rPr>
              <a:t>  </a:t>
            </a:r>
            <a:endParaRPr lang="en-US" sz="1200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37" y="615409"/>
            <a:ext cx="1952808" cy="44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2"/>
          <p:cNvSpPr>
            <a:spLocks/>
          </p:cNvSpPr>
          <p:nvPr/>
        </p:nvSpPr>
        <p:spPr bwMode="auto">
          <a:xfrm>
            <a:off x="611188" y="0"/>
            <a:ext cx="822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3200" b="1" smtClean="0">
                <a:solidFill>
                  <a:srgbClr val="00AAF0"/>
                </a:solidFill>
                <a:cs typeface="Lucida Sans Unicode" pitchFamily="34" charset="0"/>
              </a:rPr>
              <a:t/>
            </a:r>
            <a:br>
              <a:rPr lang="pt-PT" sz="3200" b="1" smtClean="0">
                <a:solidFill>
                  <a:srgbClr val="00AAF0"/>
                </a:solidFill>
                <a:cs typeface="Lucida Sans Unicode" pitchFamily="34" charset="0"/>
              </a:rPr>
            </a:br>
            <a:endParaRPr lang="es-ES" sz="3200" b="1" smtClean="0">
              <a:solidFill>
                <a:srgbClr val="00AAF0"/>
              </a:solidFill>
              <a:cs typeface="Lucida Sans Unicode" pitchFamily="34" charset="0"/>
            </a:endParaRPr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2969110" y="30637"/>
            <a:ext cx="3914854" cy="7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i="1" dirty="0">
                <a:solidFill>
                  <a:schemeClr val="accent1"/>
                </a:solidFill>
                <a:latin typeface="Arial" charset="0"/>
              </a:rPr>
              <a:t>AUTOLAVADORA  Eléctricas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i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s-ES" sz="3200" b="1" i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TASKI Swingo 150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268705" y="26790"/>
            <a:ext cx="18752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93" y="1207916"/>
            <a:ext cx="3261326" cy="325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243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2242" y="1250727"/>
            <a:ext cx="3517605" cy="3616325"/>
          </a:xfrm>
          <a:prstGeom prst="rect">
            <a:avLst/>
          </a:prstGeom>
          <a:noFill/>
        </p:spPr>
      </p:pic>
      <p:sp>
        <p:nvSpPr>
          <p:cNvPr id="23558" name="WordArt 7"/>
          <p:cNvSpPr>
            <a:spLocks noChangeArrowheads="1" noChangeShapeType="1" noTextEdit="1"/>
          </p:cNvSpPr>
          <p:nvPr/>
        </p:nvSpPr>
        <p:spPr bwMode="auto">
          <a:xfrm>
            <a:off x="2555875" y="3706416"/>
            <a:ext cx="2476500" cy="131325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255616" y="0"/>
            <a:ext cx="1884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21616" y="119099"/>
            <a:ext cx="5334000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Técnicas 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 smtClean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Swingo 350B</a:t>
            </a:r>
            <a:endParaRPr lang="pt-PT" sz="3200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18" y="1222745"/>
            <a:ext cx="2771594" cy="21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18" y="3338623"/>
            <a:ext cx="2808761" cy="152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554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487323" y="0"/>
            <a:ext cx="16566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24583" name="Picture 8" descr="C:\Documents and Settings\vvelazqu\Escritorio\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84" y="1161826"/>
            <a:ext cx="2685810" cy="355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01161" y="110772"/>
            <a:ext cx="5334000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Técnicas 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 smtClean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Swingo 455 E</a:t>
            </a:r>
            <a:endParaRPr lang="pt-PT" sz="3200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86" y="1303734"/>
            <a:ext cx="2705473" cy="233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06" y="1293498"/>
            <a:ext cx="1392280" cy="234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596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625570" y="46997"/>
            <a:ext cx="582309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A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 </a:t>
            </a:r>
            <a:r>
              <a:rPr lang="es-AR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Estandares</a:t>
            </a:r>
            <a:r>
              <a:rPr lang="es-A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</a:t>
            </a:r>
            <a:endParaRPr lang="es-AR" sz="3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219200" y="1276351"/>
            <a:ext cx="48768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ISO 9001 Certificación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1991 Fábrica Máquinas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1993 Fábrica Químicos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1994 Compañía</a:t>
            </a:r>
          </a:p>
          <a:p>
            <a:pPr lvl="1" eaLnBrk="1" hangingPunct="1">
              <a:buClr>
                <a:srgbClr val="FFC000"/>
              </a:buClr>
              <a:buFont typeface="Wingdings" pitchFamily="2" charset="2"/>
              <a:buChar char="ü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el mundo; 1er productor  de sistemas de limpieza que obtiene certificación completa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ISO 14001 Certificación en Febrero 2000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EDUQUA Certificación  Agosto 2001</a:t>
            </a:r>
          </a:p>
          <a:p>
            <a:pPr lvl="1" eaLnBrk="1" hangingPunct="1"/>
            <a:endParaRPr lang="es-A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s-A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123132" y="1352551"/>
            <a:ext cx="1436617" cy="2012156"/>
            <a:chOff x="288" y="806"/>
            <a:chExt cx="998" cy="1546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88" y="806"/>
              <a:ext cx="998" cy="1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AR" dirty="0"/>
            </a:p>
          </p:txBody>
        </p:sp>
        <p:pic>
          <p:nvPicPr>
            <p:cNvPr id="6" name="Picture 9" descr="sqs-9001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822"/>
              <a:ext cx="976" cy="1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005638" y="2190751"/>
            <a:ext cx="1447246" cy="1982391"/>
            <a:chOff x="1703" y="960"/>
            <a:chExt cx="1030" cy="1523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703" y="960"/>
              <a:ext cx="1030" cy="15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AR" dirty="0"/>
            </a:p>
          </p:txBody>
        </p:sp>
        <p:pic>
          <p:nvPicPr>
            <p:cNvPr id="12" name="Picture 15" descr="sqs-14001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" y="968"/>
              <a:ext cx="1011" cy="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27414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5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97869" y="85912"/>
            <a:ext cx="586739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Swingo 1255 E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gray">
          <a:xfrm>
            <a:off x="2411413" y="3921919"/>
            <a:ext cx="5040312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AAF0"/>
              </a:solidFill>
              <a:latin typeface="Arial" pitchFamily="34" charset="0"/>
            </a:endParaRPr>
          </a:p>
        </p:txBody>
      </p:sp>
      <p:pic>
        <p:nvPicPr>
          <p:cNvPr id="25605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02" y="1343100"/>
            <a:ext cx="2525267" cy="337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277735" y="-11804"/>
            <a:ext cx="18662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36" y="1279159"/>
            <a:ext cx="3790506" cy="313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125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072458" y="98920"/>
            <a:ext cx="56118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Swingo 1255 B</a:t>
            </a:r>
            <a:endParaRPr lang="pt-PT" sz="3200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26628" name="Rectangle 58"/>
          <p:cNvSpPr>
            <a:spLocks noChangeArrowheads="1"/>
          </p:cNvSpPr>
          <p:nvPr/>
        </p:nvSpPr>
        <p:spPr bwMode="gray">
          <a:xfrm>
            <a:off x="6732589" y="4137423"/>
            <a:ext cx="2016125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AR" sz="1200" b="1" smtClean="0">
                <a:solidFill>
                  <a:srgbClr val="00AAF0"/>
                </a:solidFill>
                <a:latin typeface="Arial" pitchFamily="34" charset="0"/>
              </a:rPr>
              <a:t>       </a:t>
            </a:r>
            <a:endParaRPr lang="en-US" sz="1200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635240" y="3254"/>
            <a:ext cx="1508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99" y="1244462"/>
            <a:ext cx="3733065" cy="29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TASKI swingo 1255B_right_sma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79" y="1122759"/>
            <a:ext cx="3368651" cy="33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154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30" y="1371105"/>
            <a:ext cx="3524675" cy="297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14814" y="0"/>
            <a:ext cx="16291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8" y="1241593"/>
            <a:ext cx="3278353" cy="30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2842464" y="0"/>
            <a:ext cx="4343400" cy="89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5713" rIns="0" bIns="45713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 smtClean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Swingo 1650B</a:t>
            </a:r>
            <a:endParaRPr lang="en-US" sz="3200" b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71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5"/>
          <p:cNvSpPr txBox="1">
            <a:spLocks noChangeArrowheads="1"/>
          </p:cNvSpPr>
          <p:nvPr/>
        </p:nvSpPr>
        <p:spPr bwMode="gray">
          <a:xfrm>
            <a:off x="3739356" y="4507551"/>
            <a:ext cx="2160588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3" rIns="0" bIns="45713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638154" y="0"/>
            <a:ext cx="1505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10242" name="Picture 2" descr="C:\Users\vvelazqu\Downloads\taski-2100-micro-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46" y="-437343"/>
            <a:ext cx="3243835" cy="48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83" y="1340681"/>
            <a:ext cx="3543300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83" y="3390937"/>
            <a:ext cx="30003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3258214" y="4223249"/>
            <a:ext cx="2362199" cy="74750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roximamente</a:t>
            </a:r>
            <a:endParaRPr lang="en-US" sz="36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2358015" y="21515"/>
            <a:ext cx="5087185" cy="89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45713" rIns="0" bIns="45713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 smtClean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Swingo 2100 micro </a:t>
            </a:r>
            <a:endParaRPr lang="en-US" sz="3200" b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752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9388" y="951310"/>
            <a:ext cx="89646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b="1" u="sng" smtClean="0">
                <a:solidFill>
                  <a:srgbClr val="00AAF0"/>
                </a:solidFill>
                <a:latin typeface="Arial" pitchFamily="34" charset="0"/>
              </a:rPr>
              <a:t> </a:t>
            </a:r>
            <a:endParaRPr lang="pt-PT" b="1" i="1" u="sng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gray">
          <a:xfrm>
            <a:off x="3635375" y="4578920"/>
            <a:ext cx="2160588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3" rIns="0" bIns="45713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gray">
          <a:xfrm>
            <a:off x="2876523" y="52998"/>
            <a:ext cx="4343400" cy="89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5713" rIns="0" bIns="45713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Swingo XP</a:t>
            </a:r>
            <a:endParaRPr lang="en-US" sz="3200" b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gray">
          <a:xfrm>
            <a:off x="6877051" y="4462463"/>
            <a:ext cx="1704975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AAF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AAF0"/>
              </a:solidFill>
              <a:latin typeface="Arial" pitchFamily="34" charset="0"/>
            </a:endParaRPr>
          </a:p>
        </p:txBody>
      </p:sp>
      <p:pic>
        <p:nvPicPr>
          <p:cNvPr id="28679" name="Picture 9" descr="Freisteller-Swingo XP von GA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525" y="1519823"/>
            <a:ext cx="3019388" cy="321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667628" y="11741"/>
            <a:ext cx="1480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16" y="1239733"/>
            <a:ext cx="3484653" cy="321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522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gray">
          <a:xfrm>
            <a:off x="3635375" y="4578920"/>
            <a:ext cx="2160588" cy="36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3" rIns="0" bIns="45713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gray">
          <a:xfrm>
            <a:off x="6877051" y="4462463"/>
            <a:ext cx="1704975" cy="2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AAF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627172" y="0"/>
            <a:ext cx="15168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93" y="1181628"/>
            <a:ext cx="3482033" cy="259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07" y="4075788"/>
            <a:ext cx="2089944" cy="74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98" y="4077279"/>
            <a:ext cx="2111375" cy="77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vvelazqu\Downloads\xp_scrubbing-brush-nylon-soft_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45" y="3349320"/>
            <a:ext cx="1075859" cy="7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vvelazqu\Downloads\scrubbing-brush-nylon_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64" y="3285430"/>
            <a:ext cx="954262" cy="6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2330709" y="4270155"/>
            <a:ext cx="1520429" cy="68908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New Machine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08" y="1257274"/>
            <a:ext cx="3373791" cy="160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08" y="2876342"/>
            <a:ext cx="3373791" cy="133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gray">
          <a:xfrm>
            <a:off x="2411923" y="32400"/>
            <a:ext cx="5255123" cy="89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45713" rIns="0" bIns="45713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 smtClean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Swingo XP-M &amp; XP-R</a:t>
            </a:r>
            <a:endParaRPr lang="en-US" sz="3200" b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657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638714" y="0"/>
            <a:ext cx="15052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2762019" y="31926"/>
            <a:ext cx="4343400" cy="89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5713" rIns="0" bIns="45713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 smtClean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Swingo 4000</a:t>
            </a:r>
            <a:endParaRPr lang="en-US" sz="3200" b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40" y="1552842"/>
            <a:ext cx="3646435" cy="326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52" y="1276038"/>
            <a:ext cx="3266956" cy="20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51" y="3288481"/>
            <a:ext cx="3266957" cy="103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150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velazqu\Downloads\swingo_5000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21" y="-143695"/>
            <a:ext cx="3643423" cy="49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WordArt 7"/>
          <p:cNvSpPr>
            <a:spLocks noChangeArrowheads="1" noChangeShapeType="1" noTextEdit="1"/>
          </p:cNvSpPr>
          <p:nvPr/>
        </p:nvSpPr>
        <p:spPr bwMode="auto">
          <a:xfrm>
            <a:off x="3946404" y="4197915"/>
            <a:ext cx="1930874" cy="6803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New Machine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612828" y="0"/>
            <a:ext cx="1531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Autolavadoras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2802580" y="31926"/>
            <a:ext cx="4267200" cy="89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45713" rIns="0" bIns="45713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Swingo 5</a:t>
            </a:r>
            <a:r>
              <a:rPr lang="pt-PT" sz="3200" b="1" dirty="0" smtClean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000</a:t>
            </a:r>
            <a:endParaRPr lang="en-US" sz="3200" b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2" y="1242883"/>
            <a:ext cx="3198596" cy="21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3" y="3370246"/>
            <a:ext cx="3198595" cy="31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83" y="3711429"/>
            <a:ext cx="3198595" cy="6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1573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259321" y="59556"/>
            <a:ext cx="56880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Dulevo 700 M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gray">
          <a:xfrm>
            <a:off x="6084889" y="4030266"/>
            <a:ext cx="1800225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gray">
          <a:xfrm>
            <a:off x="971550" y="3868341"/>
            <a:ext cx="54737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2776" name="Rectangle 31"/>
          <p:cNvSpPr>
            <a:spLocks noChangeArrowheads="1"/>
          </p:cNvSpPr>
          <p:nvPr/>
        </p:nvSpPr>
        <p:spPr bwMode="gray">
          <a:xfrm>
            <a:off x="4716463" y="3921919"/>
            <a:ext cx="41767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947333" y="619"/>
            <a:ext cx="1196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Barredoras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67415"/>
              </p:ext>
            </p:extLst>
          </p:nvPr>
        </p:nvGraphicFramePr>
        <p:xfrm>
          <a:off x="1241482" y="1354109"/>
          <a:ext cx="3733800" cy="1838868"/>
        </p:xfrm>
        <a:graphic>
          <a:graphicData uri="http://schemas.openxmlformats.org/drawingml/2006/table">
            <a:tbl>
              <a:tblPr/>
              <a:tblGrid>
                <a:gridCol w="1757083"/>
                <a:gridCol w="878541"/>
                <a:gridCol w="1098176"/>
              </a:tblGrid>
              <a:tr h="336957">
                <a:tc>
                  <a:txBody>
                    <a:bodyPr/>
                    <a:lstStyle/>
                    <a:p>
                      <a:pPr algn="ctr" latinLnBrk="0"/>
                      <a:r>
                        <a:rPr lang="es-AR" sz="11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Modelo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es-AR" sz="1100" b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11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700 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Ancho de barrido min.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500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Ancho de barrido max.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670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Rendimiento horario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m/h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2000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Capacidad de la tolva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err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Lt</a:t>
                      </a:r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Alimentación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Humana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2" descr="C:\Documents and Settings\vvelazqu\Desktop\Trabajos de demo\Cotizaciones de maquinas\MAQUINAS\Fotos\70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83" y="1617329"/>
            <a:ext cx="3216072" cy="31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509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991276" y="61557"/>
            <a:ext cx="59928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Tecnicas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Dulevo 700 EH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gray">
          <a:xfrm>
            <a:off x="6443664" y="4030266"/>
            <a:ext cx="1800225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gray">
          <a:xfrm>
            <a:off x="827088" y="3868341"/>
            <a:ext cx="54737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pic>
        <p:nvPicPr>
          <p:cNvPr id="33799" name="Picture 9" descr="700 EH - 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58" y="1828800"/>
            <a:ext cx="3232249" cy="27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936902" y="0"/>
            <a:ext cx="12070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Barredoras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10271"/>
              </p:ext>
            </p:extLst>
          </p:nvPr>
        </p:nvGraphicFramePr>
        <p:xfrm>
          <a:off x="1240134" y="1350824"/>
          <a:ext cx="3733800" cy="2092006"/>
        </p:xfrm>
        <a:graphic>
          <a:graphicData uri="http://schemas.openxmlformats.org/drawingml/2006/table">
            <a:tbl>
              <a:tblPr/>
              <a:tblGrid>
                <a:gridCol w="1757083"/>
                <a:gridCol w="690842"/>
                <a:gridCol w="1285875"/>
              </a:tblGrid>
              <a:tr h="291237"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Modelo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es-AR" sz="800" b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700 EH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Ancho de barrido min.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520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Ancho de barrido </a:t>
                      </a:r>
                      <a:r>
                        <a:rPr lang="es-AR" sz="800" dirty="0" err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max</a:t>
                      </a:r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700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Rendimiento horario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err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sqm</a:t>
                      </a:r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/h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3500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Capacidad de la tolva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err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Lt</a:t>
                      </a:r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Superficie filtrante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sqm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Alimentación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err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Bateria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385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2" name="Rectangle 6"/>
          <p:cNvSpPr>
            <a:spLocks noGrp="1"/>
          </p:cNvSpPr>
          <p:nvPr>
            <p:ph type="body" sz="half" idx="4294967295"/>
          </p:nvPr>
        </p:nvSpPr>
        <p:spPr>
          <a:xfrm>
            <a:off x="1167683" y="1898452"/>
            <a:ext cx="7696200" cy="2447637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>
              <a:buClr>
                <a:srgbClr val="FF9900"/>
              </a:buClr>
              <a:buSzPct val="120000"/>
              <a:buFont typeface="Wingdings" pitchFamily="2" charset="2"/>
              <a:buChar char="ü"/>
              <a:defRPr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técnico centralizado y talleres autorizados en todas las regiones del país</a:t>
            </a:r>
          </a:p>
          <a:p>
            <a:pPr defTabSz="914400">
              <a:buClr>
                <a:srgbClr val="FF9900"/>
              </a:buClr>
              <a:buSzPct val="120000"/>
              <a:buFont typeface="Wingdings" pitchFamily="2" charset="2"/>
              <a:buChar char="ü"/>
              <a:defRPr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directo y contratado, entrenados bajo estándares globales, unificando la experiencia del cliente</a:t>
            </a:r>
          </a:p>
          <a:p>
            <a:pPr defTabSz="914400">
              <a:buClr>
                <a:srgbClr val="FF9900"/>
              </a:buClr>
              <a:buSzPct val="120000"/>
              <a:buFont typeface="Wingdings" pitchFamily="2" charset="2"/>
              <a:buChar char="ü"/>
              <a:defRPr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Instalaciones y vehículos acondicionados para una mejor respuesta al cliente</a:t>
            </a:r>
          </a:p>
          <a:p>
            <a:pPr defTabSz="914400">
              <a:buClr>
                <a:srgbClr val="FF9900"/>
              </a:buClr>
              <a:buSzPct val="120000"/>
              <a:buFont typeface="Wingdings" pitchFamily="2" charset="2"/>
              <a:buChar char="ü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Maquinaría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 respaldo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cuentas / zonas claves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56209" y="1152142"/>
            <a:ext cx="460969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endParaRPr lang="en-US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784270" y="34256"/>
            <a:ext cx="582309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A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 </a:t>
            </a:r>
            <a:r>
              <a:rPr lang="es-AR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Estandares</a:t>
            </a:r>
            <a:r>
              <a:rPr lang="es-A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</a:t>
            </a:r>
            <a:endParaRPr lang="es-AR" sz="3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901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4819" name="Rectangle 6"/>
          <p:cNvSpPr>
            <a:spLocks noChangeArrowheads="1"/>
          </p:cNvSpPr>
          <p:nvPr/>
        </p:nvSpPr>
        <p:spPr bwMode="gray">
          <a:xfrm>
            <a:off x="6443664" y="4030266"/>
            <a:ext cx="1800225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4820" name="Rectangle 26"/>
          <p:cNvSpPr>
            <a:spLocks noChangeArrowheads="1"/>
          </p:cNvSpPr>
          <p:nvPr/>
        </p:nvSpPr>
        <p:spPr bwMode="gray">
          <a:xfrm>
            <a:off x="4716463" y="3921919"/>
            <a:ext cx="41767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35444" y="95693"/>
            <a:ext cx="57642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Técnicas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Dulevo 1000 EH</a:t>
            </a:r>
          </a:p>
        </p:txBody>
      </p:sp>
      <p:pic>
        <p:nvPicPr>
          <p:cNvPr id="34824" name="Picture 2" descr="C:\Documents and Settings\vvelazqu\Escritorio\Trabajos de demo\Cotizaciones de maquinas\fotos clientes\1000 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85" y="1754372"/>
            <a:ext cx="3633590" cy="300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116634"/>
              </p:ext>
            </p:extLst>
          </p:nvPr>
        </p:nvGraphicFramePr>
        <p:xfrm>
          <a:off x="1102132" y="1424210"/>
          <a:ext cx="4267200" cy="2137726"/>
        </p:xfrm>
        <a:graphic>
          <a:graphicData uri="http://schemas.openxmlformats.org/drawingml/2006/table">
            <a:tbl>
              <a:tblPr/>
              <a:tblGrid>
                <a:gridCol w="1548447"/>
                <a:gridCol w="1296353"/>
                <a:gridCol w="1422400"/>
              </a:tblGrid>
              <a:tr h="336957">
                <a:tc>
                  <a:txBody>
                    <a:bodyPr/>
                    <a:lstStyle/>
                    <a:p>
                      <a:pPr algn="ctr" latinLnBrk="0"/>
                      <a:r>
                        <a:rPr lang="es-AR" sz="11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Modelo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es-AR" sz="1100" b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11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1000 EH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Ancho de barrido min.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700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Ancho de barrido max.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1100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Rendimiento horario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err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sqm</a:t>
                      </a:r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/h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7200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Capacidad de la tolva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Lt.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Superficie filtrante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sqm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91237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Alimentación</a:t>
                      </a: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es-AR" sz="80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err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Bateria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81663" marR="81663" marT="88469" marB="8846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7897812" y="0"/>
            <a:ext cx="12461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Barredoras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430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098116" y="82395"/>
            <a:ext cx="57642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Técnicas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Dulevo 75 EH</a:t>
            </a: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gray">
          <a:xfrm>
            <a:off x="6443664" y="4030266"/>
            <a:ext cx="1800225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gray">
          <a:xfrm>
            <a:off x="971550" y="3868341"/>
            <a:ext cx="54737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5846" name="Rectangle 26"/>
          <p:cNvSpPr>
            <a:spLocks noChangeArrowheads="1"/>
          </p:cNvSpPr>
          <p:nvPr/>
        </p:nvSpPr>
        <p:spPr bwMode="gray">
          <a:xfrm>
            <a:off x="4716463" y="3921919"/>
            <a:ext cx="41767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pic>
        <p:nvPicPr>
          <p:cNvPr id="3584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406121" y="1983400"/>
            <a:ext cx="3188240" cy="290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7862328" y="0"/>
            <a:ext cx="1281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Barredoras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208298"/>
              </p:ext>
            </p:extLst>
          </p:nvPr>
        </p:nvGraphicFramePr>
        <p:xfrm>
          <a:off x="1102132" y="1412486"/>
          <a:ext cx="4109349" cy="2024386"/>
        </p:xfrm>
        <a:graphic>
          <a:graphicData uri="http://schemas.openxmlformats.org/drawingml/2006/table">
            <a:tbl>
              <a:tblPr/>
              <a:tblGrid>
                <a:gridCol w="1369783"/>
                <a:gridCol w="1369783"/>
                <a:gridCol w="1369783"/>
              </a:tblGrid>
              <a:tr h="281579"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Modelo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es-AR" sz="800" b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75 EH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</a:tr>
              <a:tr h="281579">
                <a:tc>
                  <a:txBody>
                    <a:bodyPr/>
                    <a:lstStyle/>
                    <a:p>
                      <a:pPr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Ancho de barrido min.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700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81579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Ancho de barrido max.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1200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  <a:tr h="281579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Rendimiento horario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m/h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7200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81579">
                <a:tc>
                  <a:txBody>
                    <a:bodyPr/>
                    <a:lstStyle/>
                    <a:p>
                      <a:pPr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Capacidad de la tolva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err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Lt</a:t>
                      </a:r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  <a:tr h="281579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Superficie filtrante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err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sqm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81579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Alimentación</a:t>
                      </a: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es-AR" sz="80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 err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Bateria</a:t>
                      </a:r>
                      <a:endParaRPr lang="es-AR" sz="800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77206" marR="77206" marT="83639" marB="83639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059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642684" y="69392"/>
            <a:ext cx="50022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Técnicas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Dulevo 90 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gray">
          <a:xfrm>
            <a:off x="6443664" y="4030266"/>
            <a:ext cx="1800225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gray">
          <a:xfrm>
            <a:off x="971550" y="3868341"/>
            <a:ext cx="54737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36870" name="Rectangle 26"/>
          <p:cNvSpPr>
            <a:spLocks noChangeArrowheads="1"/>
          </p:cNvSpPr>
          <p:nvPr/>
        </p:nvSpPr>
        <p:spPr bwMode="gray">
          <a:xfrm>
            <a:off x="4716463" y="3921919"/>
            <a:ext cx="41767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97812" y="0"/>
            <a:ext cx="12461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Barredoras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36873" name="Picture 12" descr="C:\Documents and Settings\vvelazqu\Escritorio\Trabajos de demo\Cotizaciones de maquinas\fotos clientes\DULEVO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94753"/>
            <a:ext cx="4338408" cy="36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61897"/>
              </p:ext>
            </p:extLst>
          </p:nvPr>
        </p:nvGraphicFramePr>
        <p:xfrm>
          <a:off x="1074813" y="1394753"/>
          <a:ext cx="3641650" cy="2061812"/>
        </p:xfrm>
        <a:graphic>
          <a:graphicData uri="http://schemas.openxmlformats.org/drawingml/2006/table">
            <a:tbl>
              <a:tblPr/>
              <a:tblGrid>
                <a:gridCol w="1614723"/>
                <a:gridCol w="934432"/>
                <a:gridCol w="1092495"/>
              </a:tblGrid>
              <a:tr h="272921"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Modelo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es-AR" sz="800" b="1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1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90 BK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ADE4"/>
                    </a:solidFill>
                  </a:tcPr>
                </a:tc>
              </a:tr>
              <a:tr h="272921">
                <a:tc>
                  <a:txBody>
                    <a:bodyPr/>
                    <a:lstStyle/>
                    <a:p>
                      <a:pPr latinLnBrk="0"/>
                      <a:r>
                        <a:rPr lang="es-AR" sz="800" b="1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Ancho de barrido min.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1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900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378572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Ancho de barrido max.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mm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1500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  <a:tr h="272921">
                <a:tc>
                  <a:txBody>
                    <a:bodyPr/>
                    <a:lstStyle/>
                    <a:p>
                      <a:pPr latinLnBrk="0"/>
                      <a:r>
                        <a:rPr lang="es-AR" sz="800" b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Rendimiento horario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1" dirty="0" smtClean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m/h</a:t>
                      </a:r>
                      <a:endParaRPr lang="es-AR" sz="800" b="1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1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14000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72921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Capacidad de la tolva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Lt.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340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  <a:tr h="272921">
                <a:tc>
                  <a:txBody>
                    <a:bodyPr/>
                    <a:lstStyle/>
                    <a:p>
                      <a:pPr latinLnBrk="0"/>
                      <a:r>
                        <a:rPr lang="es-AR" sz="800" b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Superficie filtrante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sqm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b="1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4FC"/>
                    </a:solidFill>
                  </a:tcPr>
                </a:tc>
              </a:tr>
              <a:tr h="272921">
                <a:tc>
                  <a:txBody>
                    <a:bodyPr/>
                    <a:lstStyle/>
                    <a:p>
                      <a:pPr latinLnBrk="0"/>
                      <a:r>
                        <a:rPr lang="es-AR" sz="80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Alimentación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es-AR" sz="80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s-AR" sz="800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Gasolina / GPL</a:t>
                      </a:r>
                    </a:p>
                  </a:txBody>
                  <a:tcPr marL="73209" marR="73209" marT="79310" marB="7931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DFA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975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1557" y="1331225"/>
            <a:ext cx="8229600" cy="2514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  <a:p>
            <a:pPr lvl="1" eaLnBrk="1" hangingPunct="1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Compañia global que no solo ofrece equipos si no también sistemas de limpieza e higiene.</a:t>
            </a:r>
          </a:p>
          <a:p>
            <a:pPr lvl="1" eaLnBrk="1" hangingPunct="1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Presencia en más de 60 paises </a:t>
            </a:r>
          </a:p>
          <a:p>
            <a:pPr lvl="1" eaLnBrk="1" hangingPunct="1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Una de las tres primeras compañías en Europa. </a:t>
            </a:r>
          </a:p>
          <a:p>
            <a:pPr lvl="1" eaLnBrk="1" hangingPunct="1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Número UNO en “Innovación Tecnológica” </a:t>
            </a:r>
          </a:p>
          <a:p>
            <a:pPr lvl="1" eaLnBrk="1" hangingPunct="1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Experiencia, reconocido prestigio y, respetada internacionalmente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83731" y="1221633"/>
            <a:ext cx="493776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Fortaleza Global TASKI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55178" y="0"/>
            <a:ext cx="582309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s-A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Altos </a:t>
            </a:r>
            <a:r>
              <a:rPr lang="es-AR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Estandares</a:t>
            </a:r>
            <a:r>
              <a:rPr lang="es-A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Taski</a:t>
            </a:r>
            <a:endParaRPr lang="es-AR" sz="3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4108" y="475806"/>
            <a:ext cx="7140575" cy="148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33400" indent="-533400" algn="ctr" defTabSz="914400" eaLnBrk="0" hangingPunct="0"/>
            <a:r>
              <a:rPr lang="pt-PT" sz="3200" b="1" u="sng" dirty="0">
                <a:solidFill>
                  <a:srgbClr val="00AAF0"/>
                </a:solidFill>
                <a:latin typeface="Lucida Sans Unicode" pitchFamily="34" charset="0"/>
              </a:rPr>
              <a:t/>
            </a:r>
            <a:br>
              <a:rPr lang="pt-PT" sz="3200" b="1" u="sng" dirty="0">
                <a:solidFill>
                  <a:srgbClr val="00AAF0"/>
                </a:solidFill>
                <a:latin typeface="Lucida Sans Unicode" pitchFamily="34" charset="0"/>
              </a:rPr>
            </a:br>
            <a:r>
              <a:rPr lang="pt-PT" sz="3200" b="1" u="sng" dirty="0">
                <a:solidFill>
                  <a:srgbClr val="00AAF0"/>
                </a:solidFill>
                <a:latin typeface="Lucida Sans Unicode" pitchFamily="34" charset="0"/>
              </a:rPr>
              <a:t/>
            </a:r>
            <a:br>
              <a:rPr lang="pt-PT" sz="3200" b="1" u="sng" dirty="0">
                <a:solidFill>
                  <a:srgbClr val="00AAF0"/>
                </a:solidFill>
                <a:latin typeface="Lucida Sans Unicode" pitchFamily="34" charset="0"/>
              </a:rPr>
            </a:br>
            <a:r>
              <a:rPr lang="pt-PT" sz="3600" b="1" dirty="0">
                <a:solidFill>
                  <a:srgbClr val="0070C0"/>
                </a:solidFill>
                <a:latin typeface="Lucida Sans Unicode" pitchFamily="34" charset="0"/>
              </a:rPr>
              <a:t>Máquinas  Industriales </a:t>
            </a:r>
            <a:r>
              <a:rPr lang="pt-PT" sz="3600" b="1" dirty="0">
                <a:solidFill>
                  <a:srgbClr val="00AAF0"/>
                </a:solidFill>
                <a:latin typeface="Lucida Sans Unicode" pitchFamily="34" charset="0"/>
              </a:rPr>
              <a:t> </a:t>
            </a:r>
            <a:r>
              <a:rPr lang="pt-PT" sz="3600" b="1" dirty="0">
                <a:solidFill>
                  <a:srgbClr val="FFC000"/>
                </a:solidFill>
                <a:latin typeface="Lucida Sans Unicode" pitchFamily="34" charset="0"/>
              </a:rPr>
              <a:t>TASKI</a:t>
            </a:r>
            <a:r>
              <a:rPr lang="pt-PT" sz="3200" b="1" dirty="0">
                <a:solidFill>
                  <a:srgbClr val="00AAF0"/>
                </a:solidFill>
                <a:latin typeface="Lucida Sans Unicode" pitchFamily="34" charset="0"/>
              </a:rPr>
              <a:t/>
            </a:r>
            <a:br>
              <a:rPr lang="pt-PT" sz="3200" b="1" dirty="0">
                <a:solidFill>
                  <a:srgbClr val="00AAF0"/>
                </a:solidFill>
                <a:latin typeface="Lucida Sans Unicode" pitchFamily="34" charset="0"/>
              </a:rPr>
            </a:br>
            <a:r>
              <a:rPr lang="pt-PT" sz="3200" b="1" dirty="0">
                <a:solidFill>
                  <a:srgbClr val="00AAF0"/>
                </a:solidFill>
                <a:latin typeface="Lucida Sans Unicode" pitchFamily="34" charset="0"/>
              </a:rPr>
              <a:t/>
            </a:r>
            <a:br>
              <a:rPr lang="pt-PT" sz="3200" b="1" dirty="0">
                <a:solidFill>
                  <a:srgbClr val="00AAF0"/>
                </a:solidFill>
                <a:latin typeface="Lucida Sans Unicode" pitchFamily="34" charset="0"/>
              </a:rPr>
            </a:br>
            <a:endParaRPr lang="pt-PT" sz="3200" b="1" i="1" dirty="0">
              <a:solidFill>
                <a:srgbClr val="00AAF0"/>
              </a:solidFill>
              <a:latin typeface="Lucida Sans Unicode" pitchFamily="34" charset="0"/>
            </a:endParaRPr>
          </a:p>
        </p:txBody>
      </p:sp>
      <p:pic>
        <p:nvPicPr>
          <p:cNvPr id="1026" name="Picture 2" descr="C:\Documents and Settings\vvelazqu\Desktop\Todas las maquin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8" y="2403597"/>
            <a:ext cx="8449892" cy="21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9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90" y="605593"/>
            <a:ext cx="1814971" cy="451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388" y="951310"/>
            <a:ext cx="89646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b="1" u="sng" smtClean="0">
                <a:solidFill>
                  <a:srgbClr val="00AAF0"/>
                </a:solidFill>
                <a:latin typeface="Arial" pitchFamily="34" charset="0"/>
              </a:rPr>
              <a:t> </a:t>
            </a:r>
            <a:endParaRPr lang="pt-PT" b="1" i="1" u="sng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gray">
          <a:xfrm>
            <a:off x="2310771" y="54154"/>
            <a:ext cx="4271540" cy="792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45713" rIns="0" bIns="45713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>
                <a:solidFill>
                  <a:schemeClr val="accent1"/>
                </a:solidFill>
                <a:latin typeface="Arial" charset="0"/>
              </a:rPr>
              <a:t>Especificacines Tecnicas Aspiradora de </a:t>
            </a: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Polvo Vento 8</a:t>
            </a:r>
            <a:endParaRPr lang="en-US" sz="3200" b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909288" y="81019"/>
            <a:ext cx="2234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Aspiradoras Polvo 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99" y="1362403"/>
            <a:ext cx="2997942" cy="187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1324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98" y="712921"/>
            <a:ext cx="2188115" cy="443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9388" y="951310"/>
            <a:ext cx="89646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b="1" u="sng" smtClean="0">
                <a:solidFill>
                  <a:srgbClr val="00AAF0"/>
                </a:solidFill>
                <a:latin typeface="Arial" pitchFamily="34" charset="0"/>
              </a:rPr>
              <a:t> </a:t>
            </a:r>
            <a:endParaRPr lang="pt-PT" b="1" i="1" u="sng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gray">
          <a:xfrm>
            <a:off x="2771773" y="95583"/>
            <a:ext cx="3890186" cy="7925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45713" rIns="0" bIns="45713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b="1" dirty="0">
                <a:solidFill>
                  <a:schemeClr val="accent1"/>
                </a:solidFill>
                <a:latin typeface="Arial" charset="0"/>
              </a:rPr>
              <a:t>Especificacines Tecnicas Aspiradora de </a:t>
            </a: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Polvo Vento 15</a:t>
            </a:r>
            <a:endParaRPr lang="en-US" sz="3200" b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gray">
          <a:xfrm>
            <a:off x="6877051" y="4192191"/>
            <a:ext cx="2016125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71659" y="49569"/>
            <a:ext cx="21723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Aspiradoras Polvo 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53" y="1329929"/>
            <a:ext cx="2939451" cy="17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237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08993" y="122273"/>
            <a:ext cx="49260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Técnicas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TASKI JET 38</a:t>
            </a:r>
            <a:endParaRPr lang="pt-PT" sz="3200" b="1" i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gray">
          <a:xfrm>
            <a:off x="6443664" y="4030266"/>
            <a:ext cx="1800225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gray">
          <a:xfrm>
            <a:off x="827088" y="3868341"/>
            <a:ext cx="54737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94378" y="26607"/>
            <a:ext cx="21496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Aspiradoras Polvo 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20" y="1298149"/>
            <a:ext cx="3316879" cy="304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39" y="778411"/>
            <a:ext cx="2411449" cy="425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8249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71775" y="2301479"/>
            <a:ext cx="5545138" cy="54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PT" b="1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9388" y="951310"/>
            <a:ext cx="8964612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PT" b="1" u="sng" smtClean="0">
                <a:solidFill>
                  <a:srgbClr val="00AAF0"/>
                </a:solidFill>
                <a:latin typeface="Arial" pitchFamily="34" charset="0"/>
              </a:rPr>
              <a:t> </a:t>
            </a:r>
            <a:endParaRPr lang="pt-PT" b="1" i="1" u="sng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gray">
          <a:xfrm>
            <a:off x="2271380" y="0"/>
            <a:ext cx="4343400" cy="89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45713" rIns="0" bIns="45713" anchor="b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000" b="1" dirty="0">
                <a:solidFill>
                  <a:schemeClr val="accent1"/>
                </a:solidFill>
                <a:latin typeface="Arial" charset="0"/>
              </a:rPr>
              <a:t>Especificaciones Técnicas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3200" b="1" dirty="0">
                <a:solidFill>
                  <a:schemeClr val="accent1"/>
                </a:solidFill>
                <a:effectLst>
                  <a:glow rad="228600">
                    <a:srgbClr val="0091CD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Vacumat 44 T</a:t>
            </a:r>
            <a:endParaRPr lang="en-US" sz="3200" b="1" dirty="0">
              <a:solidFill>
                <a:schemeClr val="accent1"/>
              </a:solidFill>
              <a:effectLst>
                <a:glow rad="228600">
                  <a:srgbClr val="0091CD">
                    <a:satMod val="175000"/>
                    <a:alpha val="40000"/>
                  </a:srgbClr>
                </a:glow>
              </a:effectLst>
              <a:latin typeface="Arial" charset="0"/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gray">
          <a:xfrm>
            <a:off x="5940425" y="4354116"/>
            <a:ext cx="2641600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5713" rIns="0" bIns="45713" anchor="ctr"/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AAF0"/>
                </a:solidFill>
                <a:latin typeface="Arial" pitchFamily="34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AAF0"/>
              </a:solidFill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86368" y="0"/>
            <a:ext cx="27576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effectLst>
                  <a:glow rad="228600">
                    <a:srgbClr val="FFBE00">
                      <a:satMod val="175000"/>
                      <a:alpha val="40000"/>
                    </a:srgbClr>
                  </a:glow>
                </a:effectLst>
                <a:latin typeface="Arial" pitchFamily="34" charset="0"/>
              </a:rPr>
              <a:t>Aspiradoras Polvo y liquido </a:t>
            </a:r>
            <a:endParaRPr lang="en-US" sz="1600" dirty="0">
              <a:effectLst>
                <a:glow rad="228600">
                  <a:srgbClr val="FFBE00">
                    <a:satMod val="175000"/>
                    <a:alpha val="40000"/>
                  </a:srgbClr>
                </a:glow>
              </a:effectLst>
              <a:latin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32" y="1267112"/>
            <a:ext cx="3517462" cy="30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974" y="1267113"/>
            <a:ext cx="3286672" cy="36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" y="4038047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556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587</Words>
  <Application>Microsoft Office PowerPoint</Application>
  <PresentationFormat>Presentación en pantalla (16:9)</PresentationFormat>
  <Paragraphs>222</Paragraphs>
  <Slides>32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Custom Design</vt:lpstr>
      <vt:lpstr>Office Theme</vt:lpstr>
      <vt:lpstr>1_Custom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adrianc</cp:lastModifiedBy>
  <cp:revision>57</cp:revision>
  <cp:lastPrinted>2017-12-29T14:43:13Z</cp:lastPrinted>
  <dcterms:created xsi:type="dcterms:W3CDTF">2017-11-13T09:47:38Z</dcterms:created>
  <dcterms:modified xsi:type="dcterms:W3CDTF">2018-09-19T11:53:39Z</dcterms:modified>
</cp:coreProperties>
</file>